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5" r:id="rId21"/>
    <p:sldId id="276" r:id="rId22"/>
    <p:sldId id="277" r:id="rId23"/>
    <p:sldId id="278" r:id="rId24"/>
    <p:sldId id="279" r:id="rId25"/>
    <p:sldId id="280" r:id="rId26"/>
    <p:sldId id="282" r:id="rId27"/>
    <p:sldId id="283" r:id="rId28"/>
    <p:sldId id="284" r:id="rId29"/>
    <p:sldId id="281"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6" r:id="rId50"/>
    <p:sldId id="307" r:id="rId51"/>
    <p:sldId id="308" r:id="rId52"/>
    <p:sldId id="309" r:id="rId53"/>
    <p:sldId id="305"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3" r:id="rId77"/>
    <p:sldId id="332" r:id="rId78"/>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IQ"/>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B994217A-4898-43CD-A600-DA597DA0F1BC}" type="datetimeFigureOut">
              <a:rPr lang="ar-IQ" smtClean="0"/>
              <a:t>5/24/1442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7BACA82-65BF-4018-BDF0-FCE93E2705AD}" type="slidenum">
              <a:rPr lang="ar-IQ" smtClean="0"/>
              <a:t>‹#›</a:t>
            </a:fld>
            <a:endParaRPr lang="ar-IQ"/>
          </a:p>
        </p:txBody>
      </p:sp>
    </p:spTree>
    <p:extLst>
      <p:ext uri="{BB962C8B-B14F-4D97-AF65-F5344CB8AC3E}">
        <p14:creationId xmlns:p14="http://schemas.microsoft.com/office/powerpoint/2010/main" val="2113372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B994217A-4898-43CD-A600-DA597DA0F1BC}" type="datetimeFigureOut">
              <a:rPr lang="ar-IQ" smtClean="0"/>
              <a:t>5/24/1442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7BACA82-65BF-4018-BDF0-FCE93E2705AD}" type="slidenum">
              <a:rPr lang="ar-IQ" smtClean="0"/>
              <a:t>‹#›</a:t>
            </a:fld>
            <a:endParaRPr lang="ar-IQ"/>
          </a:p>
        </p:txBody>
      </p:sp>
    </p:spTree>
    <p:extLst>
      <p:ext uri="{BB962C8B-B14F-4D97-AF65-F5344CB8AC3E}">
        <p14:creationId xmlns:p14="http://schemas.microsoft.com/office/powerpoint/2010/main" val="538451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B994217A-4898-43CD-A600-DA597DA0F1BC}" type="datetimeFigureOut">
              <a:rPr lang="ar-IQ" smtClean="0"/>
              <a:t>5/24/1442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7BACA82-65BF-4018-BDF0-FCE93E2705AD}" type="slidenum">
              <a:rPr lang="ar-IQ" smtClean="0"/>
              <a:t>‹#›</a:t>
            </a:fld>
            <a:endParaRPr lang="ar-IQ"/>
          </a:p>
        </p:txBody>
      </p:sp>
    </p:spTree>
    <p:extLst>
      <p:ext uri="{BB962C8B-B14F-4D97-AF65-F5344CB8AC3E}">
        <p14:creationId xmlns:p14="http://schemas.microsoft.com/office/powerpoint/2010/main" val="2443211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B994217A-4898-43CD-A600-DA597DA0F1BC}" type="datetimeFigureOut">
              <a:rPr lang="ar-IQ" smtClean="0"/>
              <a:t>5/24/1442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7BACA82-65BF-4018-BDF0-FCE93E2705AD}" type="slidenum">
              <a:rPr lang="ar-IQ" smtClean="0"/>
              <a:t>‹#›</a:t>
            </a:fld>
            <a:endParaRPr lang="ar-IQ"/>
          </a:p>
        </p:txBody>
      </p:sp>
    </p:spTree>
    <p:extLst>
      <p:ext uri="{BB962C8B-B14F-4D97-AF65-F5344CB8AC3E}">
        <p14:creationId xmlns:p14="http://schemas.microsoft.com/office/powerpoint/2010/main" val="362352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IQ"/>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94217A-4898-43CD-A600-DA597DA0F1BC}" type="datetimeFigureOut">
              <a:rPr lang="ar-IQ" smtClean="0"/>
              <a:t>5/24/1442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7BACA82-65BF-4018-BDF0-FCE93E2705AD}" type="slidenum">
              <a:rPr lang="ar-IQ" smtClean="0"/>
              <a:t>‹#›</a:t>
            </a:fld>
            <a:endParaRPr lang="ar-IQ"/>
          </a:p>
        </p:txBody>
      </p:sp>
    </p:spTree>
    <p:extLst>
      <p:ext uri="{BB962C8B-B14F-4D97-AF65-F5344CB8AC3E}">
        <p14:creationId xmlns:p14="http://schemas.microsoft.com/office/powerpoint/2010/main" val="1359446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B994217A-4898-43CD-A600-DA597DA0F1BC}" type="datetimeFigureOut">
              <a:rPr lang="ar-IQ" smtClean="0"/>
              <a:t>5/24/1442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7BACA82-65BF-4018-BDF0-FCE93E2705AD}" type="slidenum">
              <a:rPr lang="ar-IQ" smtClean="0"/>
              <a:t>‹#›</a:t>
            </a:fld>
            <a:endParaRPr lang="ar-IQ"/>
          </a:p>
        </p:txBody>
      </p:sp>
    </p:spTree>
    <p:extLst>
      <p:ext uri="{BB962C8B-B14F-4D97-AF65-F5344CB8AC3E}">
        <p14:creationId xmlns:p14="http://schemas.microsoft.com/office/powerpoint/2010/main" val="2594736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IQ"/>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B994217A-4898-43CD-A600-DA597DA0F1BC}" type="datetimeFigureOut">
              <a:rPr lang="ar-IQ" smtClean="0"/>
              <a:t>5/24/1442</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E7BACA82-65BF-4018-BDF0-FCE93E2705AD}" type="slidenum">
              <a:rPr lang="ar-IQ" smtClean="0"/>
              <a:t>‹#›</a:t>
            </a:fld>
            <a:endParaRPr lang="ar-IQ"/>
          </a:p>
        </p:txBody>
      </p:sp>
    </p:spTree>
    <p:extLst>
      <p:ext uri="{BB962C8B-B14F-4D97-AF65-F5344CB8AC3E}">
        <p14:creationId xmlns:p14="http://schemas.microsoft.com/office/powerpoint/2010/main" val="2231716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B994217A-4898-43CD-A600-DA597DA0F1BC}" type="datetimeFigureOut">
              <a:rPr lang="ar-IQ" smtClean="0"/>
              <a:t>5/24/1442</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E7BACA82-65BF-4018-BDF0-FCE93E2705AD}" type="slidenum">
              <a:rPr lang="ar-IQ" smtClean="0"/>
              <a:t>‹#›</a:t>
            </a:fld>
            <a:endParaRPr lang="ar-IQ"/>
          </a:p>
        </p:txBody>
      </p:sp>
    </p:spTree>
    <p:extLst>
      <p:ext uri="{BB962C8B-B14F-4D97-AF65-F5344CB8AC3E}">
        <p14:creationId xmlns:p14="http://schemas.microsoft.com/office/powerpoint/2010/main" val="3607097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94217A-4898-43CD-A600-DA597DA0F1BC}" type="datetimeFigureOut">
              <a:rPr lang="ar-IQ" smtClean="0"/>
              <a:t>5/24/1442</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E7BACA82-65BF-4018-BDF0-FCE93E2705AD}" type="slidenum">
              <a:rPr lang="ar-IQ" smtClean="0"/>
              <a:t>‹#›</a:t>
            </a:fld>
            <a:endParaRPr lang="ar-IQ"/>
          </a:p>
        </p:txBody>
      </p:sp>
    </p:spTree>
    <p:extLst>
      <p:ext uri="{BB962C8B-B14F-4D97-AF65-F5344CB8AC3E}">
        <p14:creationId xmlns:p14="http://schemas.microsoft.com/office/powerpoint/2010/main" val="1851309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94217A-4898-43CD-A600-DA597DA0F1BC}" type="datetimeFigureOut">
              <a:rPr lang="ar-IQ" smtClean="0"/>
              <a:t>5/24/1442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7BACA82-65BF-4018-BDF0-FCE93E2705AD}" type="slidenum">
              <a:rPr lang="ar-IQ" smtClean="0"/>
              <a:t>‹#›</a:t>
            </a:fld>
            <a:endParaRPr lang="ar-IQ"/>
          </a:p>
        </p:txBody>
      </p:sp>
    </p:spTree>
    <p:extLst>
      <p:ext uri="{BB962C8B-B14F-4D97-AF65-F5344CB8AC3E}">
        <p14:creationId xmlns:p14="http://schemas.microsoft.com/office/powerpoint/2010/main" val="152250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94217A-4898-43CD-A600-DA597DA0F1BC}" type="datetimeFigureOut">
              <a:rPr lang="ar-IQ" smtClean="0"/>
              <a:t>5/24/1442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7BACA82-65BF-4018-BDF0-FCE93E2705AD}" type="slidenum">
              <a:rPr lang="ar-IQ" smtClean="0"/>
              <a:t>‹#›</a:t>
            </a:fld>
            <a:endParaRPr lang="ar-IQ"/>
          </a:p>
        </p:txBody>
      </p:sp>
    </p:spTree>
    <p:extLst>
      <p:ext uri="{BB962C8B-B14F-4D97-AF65-F5344CB8AC3E}">
        <p14:creationId xmlns:p14="http://schemas.microsoft.com/office/powerpoint/2010/main" val="1367531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994217A-4898-43CD-A600-DA597DA0F1BC}" type="datetimeFigureOut">
              <a:rPr lang="ar-IQ" smtClean="0"/>
              <a:t>5/24/1442</a:t>
            </a:fld>
            <a:endParaRPr lang="ar-IQ"/>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7BACA82-65BF-4018-BDF0-FCE93E2705AD}" type="slidenum">
              <a:rPr lang="ar-IQ" smtClean="0"/>
              <a:t>‹#›</a:t>
            </a:fld>
            <a:endParaRPr lang="ar-IQ"/>
          </a:p>
        </p:txBody>
      </p:sp>
    </p:spTree>
    <p:extLst>
      <p:ext uri="{BB962C8B-B14F-4D97-AF65-F5344CB8AC3E}">
        <p14:creationId xmlns:p14="http://schemas.microsoft.com/office/powerpoint/2010/main" val="1289344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1369" y="528035"/>
            <a:ext cx="10573555" cy="1918951"/>
          </a:xfrm>
        </p:spPr>
        <p:txBody>
          <a:bodyPr>
            <a:normAutofit/>
          </a:bodyPr>
          <a:lstStyle/>
          <a:p>
            <a:r>
              <a:rPr lang="en-US" sz="7200" b="1" dirty="0" smtClean="0">
                <a:solidFill>
                  <a:srgbClr val="FF0000"/>
                </a:solidFill>
                <a:effectLst>
                  <a:outerShdw blurRad="38100" dist="38100" dir="2700000" algn="tl">
                    <a:srgbClr val="000000">
                      <a:alpha val="43137"/>
                    </a:srgbClr>
                  </a:outerShdw>
                </a:effectLst>
              </a:rPr>
              <a:t>Hemolytic Anemia</a:t>
            </a:r>
            <a:endParaRPr lang="ar-IQ" sz="7200" b="1"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524000" y="3618963"/>
            <a:ext cx="9144000" cy="2743199"/>
          </a:xfrm>
        </p:spPr>
        <p:txBody>
          <a:bodyPr/>
          <a:lstStyle/>
          <a:p>
            <a:endParaRPr lang="en-US" dirty="0" smtClean="0"/>
          </a:p>
          <a:p>
            <a:r>
              <a:rPr lang="en-US" sz="3200" b="1" dirty="0" smtClean="0"/>
              <a:t>Dr. Ali </a:t>
            </a:r>
            <a:r>
              <a:rPr lang="en-US" sz="3200" b="1" dirty="0" err="1" smtClean="0"/>
              <a:t>Khazaal</a:t>
            </a:r>
            <a:r>
              <a:rPr lang="en-US" sz="3200" b="1" dirty="0" smtClean="0"/>
              <a:t> Jumaa</a:t>
            </a:r>
          </a:p>
          <a:p>
            <a:r>
              <a:rPr lang="en-US" sz="3200" b="1" dirty="0" smtClean="0"/>
              <a:t>F.I.B.M.S (Internal Medicine)</a:t>
            </a:r>
          </a:p>
          <a:p>
            <a:r>
              <a:rPr lang="en-US" sz="3200" b="1" dirty="0" smtClean="0"/>
              <a:t>F.I.B.M.S (Clinical Hematology)</a:t>
            </a:r>
            <a:endParaRPr lang="ar-IQ" sz="3200" b="1" dirty="0"/>
          </a:p>
        </p:txBody>
      </p:sp>
    </p:spTree>
    <p:extLst>
      <p:ext uri="{BB962C8B-B14F-4D97-AF65-F5344CB8AC3E}">
        <p14:creationId xmlns:p14="http://schemas.microsoft.com/office/powerpoint/2010/main" val="2420386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7882"/>
            <a:ext cx="10515600" cy="6104586"/>
          </a:xfrm>
        </p:spPr>
        <p:txBody>
          <a:bodyPr/>
          <a:lstStyle/>
          <a:p>
            <a:pPr marL="0" indent="0" algn="l">
              <a:buNone/>
            </a:pPr>
            <a:endParaRPr lang="en-US" sz="3600" b="1" dirty="0" smtClean="0">
              <a:solidFill>
                <a:srgbClr val="FF0000"/>
              </a:solidFill>
            </a:endParaRPr>
          </a:p>
          <a:p>
            <a:pPr marL="0" indent="0" algn="l">
              <a:buNone/>
            </a:pPr>
            <a:r>
              <a:rPr lang="en-US" sz="3600" b="1" dirty="0" smtClean="0">
                <a:solidFill>
                  <a:srgbClr val="FF0000"/>
                </a:solidFill>
              </a:rPr>
              <a:t>Physical examination</a:t>
            </a:r>
          </a:p>
          <a:p>
            <a:pPr marL="0" indent="0" algn="l">
              <a:buNone/>
            </a:pPr>
            <a:endParaRPr lang="en-US" dirty="0"/>
          </a:p>
          <a:p>
            <a:pPr marL="0" indent="0" algn="l">
              <a:buNone/>
            </a:pPr>
            <a:r>
              <a:rPr lang="en-US" sz="3200" b="1" dirty="0" smtClean="0"/>
              <a:t>Anemia</a:t>
            </a:r>
          </a:p>
          <a:p>
            <a:pPr marL="0" indent="0" algn="l">
              <a:buNone/>
            </a:pPr>
            <a:r>
              <a:rPr lang="en-US" sz="3200" b="1" dirty="0" smtClean="0"/>
              <a:t>Jaundice</a:t>
            </a:r>
          </a:p>
          <a:p>
            <a:pPr marL="0" indent="0" algn="l">
              <a:buNone/>
            </a:pPr>
            <a:r>
              <a:rPr lang="en-US" sz="3200" b="1" dirty="0" smtClean="0"/>
              <a:t>Splenomegaly</a:t>
            </a:r>
          </a:p>
          <a:p>
            <a:pPr marL="0" indent="0" algn="l">
              <a:buNone/>
            </a:pPr>
            <a:r>
              <a:rPr lang="en-US" sz="3200" b="1" dirty="0" smtClean="0"/>
              <a:t>Disease - related</a:t>
            </a:r>
            <a:endParaRPr lang="ar-IQ" sz="3200" b="1" dirty="0"/>
          </a:p>
        </p:txBody>
      </p:sp>
    </p:spTree>
    <p:extLst>
      <p:ext uri="{BB962C8B-B14F-4D97-AF65-F5344CB8AC3E}">
        <p14:creationId xmlns:p14="http://schemas.microsoft.com/office/powerpoint/2010/main" val="2429718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0608"/>
            <a:ext cx="10515600" cy="6181860"/>
          </a:xfrm>
        </p:spPr>
        <p:txBody>
          <a:bodyPr/>
          <a:lstStyle/>
          <a:p>
            <a:pPr marL="0" indent="0" algn="l">
              <a:buNone/>
            </a:pPr>
            <a:r>
              <a:rPr lang="en-US" sz="3200" b="1" dirty="0">
                <a:solidFill>
                  <a:srgbClr val="FF0000"/>
                </a:solidFill>
                <a:effectLst>
                  <a:outerShdw blurRad="38100" dist="38100" dir="2700000" algn="tl">
                    <a:srgbClr val="000000">
                      <a:alpha val="43137"/>
                    </a:srgbClr>
                  </a:outerShdw>
                </a:effectLst>
              </a:rPr>
              <a:t>Approach Considerations</a:t>
            </a:r>
          </a:p>
          <a:p>
            <a:pPr marL="0" indent="0" algn="l">
              <a:buNone/>
            </a:pPr>
            <a:r>
              <a:rPr lang="en-US" dirty="0"/>
              <a:t>Standard blood studies for the workup of suspected hemolytic anemia include the following:</a:t>
            </a:r>
          </a:p>
          <a:p>
            <a:pPr algn="l"/>
            <a:endParaRPr lang="en-US" dirty="0"/>
          </a:p>
          <a:p>
            <a:pPr marL="0" indent="0" algn="l">
              <a:buNone/>
            </a:pPr>
            <a:r>
              <a:rPr lang="en-US" b="1" dirty="0"/>
              <a:t>Complete blood cell </a:t>
            </a:r>
            <a:r>
              <a:rPr lang="en-US" b="1" dirty="0" smtClean="0"/>
              <a:t>count</a:t>
            </a:r>
          </a:p>
          <a:p>
            <a:pPr marL="0" indent="0" algn="l">
              <a:buNone/>
            </a:pPr>
            <a:r>
              <a:rPr lang="en-US" b="1" dirty="0" smtClean="0"/>
              <a:t>Reticulocyte count</a:t>
            </a:r>
            <a:endParaRPr lang="en-US" b="1" dirty="0"/>
          </a:p>
          <a:p>
            <a:pPr marL="0" indent="0" algn="l">
              <a:buNone/>
            </a:pPr>
            <a:r>
              <a:rPr lang="en-US" b="1" dirty="0"/>
              <a:t>Peripheral blood </a:t>
            </a:r>
            <a:r>
              <a:rPr lang="en-US" b="1" dirty="0" smtClean="0"/>
              <a:t>smear</a:t>
            </a:r>
            <a:endParaRPr lang="en-US" b="1" dirty="0"/>
          </a:p>
          <a:p>
            <a:pPr marL="0" indent="0" algn="l">
              <a:buNone/>
            </a:pPr>
            <a:r>
              <a:rPr lang="en-US" b="1" dirty="0"/>
              <a:t>Serum lactate dehydrogenase (LDH)</a:t>
            </a:r>
          </a:p>
          <a:p>
            <a:pPr marL="0" indent="0" algn="l">
              <a:buNone/>
            </a:pPr>
            <a:r>
              <a:rPr lang="en-US" b="1" dirty="0"/>
              <a:t>Serum haptoglobin</a:t>
            </a:r>
          </a:p>
          <a:p>
            <a:pPr marL="0" indent="0" algn="l">
              <a:buNone/>
            </a:pPr>
            <a:r>
              <a:rPr lang="en-US" b="1" dirty="0"/>
              <a:t>Indirect bilirubin</a:t>
            </a:r>
            <a:endParaRPr lang="ar-IQ" b="1" dirty="0"/>
          </a:p>
        </p:txBody>
      </p:sp>
    </p:spTree>
    <p:extLst>
      <p:ext uri="{BB962C8B-B14F-4D97-AF65-F5344CB8AC3E}">
        <p14:creationId xmlns:p14="http://schemas.microsoft.com/office/powerpoint/2010/main" val="37593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553792"/>
            <a:ext cx="10515600" cy="5872766"/>
          </a:xfrm>
        </p:spPr>
        <p:txBody>
          <a:bodyPr>
            <a:normAutofit fontScale="92500" lnSpcReduction="20000"/>
          </a:bodyPr>
          <a:lstStyle/>
          <a:p>
            <a:pPr marL="0" indent="0" algn="l">
              <a:buNone/>
            </a:pPr>
            <a:r>
              <a:rPr lang="en-US" b="1" dirty="0" smtClean="0">
                <a:solidFill>
                  <a:srgbClr val="FF0000"/>
                </a:solidFill>
              </a:rPr>
              <a:t>Haptoglobin</a:t>
            </a:r>
          </a:p>
          <a:p>
            <a:pPr marL="0" indent="0" algn="l">
              <a:buNone/>
            </a:pPr>
            <a:endParaRPr lang="en-US" b="1" dirty="0">
              <a:solidFill>
                <a:srgbClr val="FF0000"/>
              </a:solidFill>
            </a:endParaRPr>
          </a:p>
          <a:p>
            <a:pPr marL="0" indent="0" algn="l">
              <a:buNone/>
            </a:pPr>
            <a:r>
              <a:rPr lang="en-US" dirty="0" smtClean="0"/>
              <a:t>It is </a:t>
            </a:r>
            <a:r>
              <a:rPr lang="en-US" dirty="0"/>
              <a:t>a protein </a:t>
            </a:r>
            <a:r>
              <a:rPr lang="en-US" dirty="0" smtClean="0"/>
              <a:t>produced </a:t>
            </a:r>
            <a:r>
              <a:rPr lang="en-US" dirty="0"/>
              <a:t>mostly </a:t>
            </a:r>
            <a:r>
              <a:rPr lang="en-US" dirty="0" smtClean="0"/>
              <a:t>by liver</a:t>
            </a:r>
            <a:r>
              <a:rPr lang="en-US" dirty="0"/>
              <a:t>, functions to bind the free plasma hemoglobin that has been released </a:t>
            </a:r>
            <a:r>
              <a:rPr lang="en-US" dirty="0" smtClean="0"/>
              <a:t>by </a:t>
            </a:r>
            <a:r>
              <a:rPr lang="en-US" dirty="0"/>
              <a:t>damaged red blood cells, which allows </a:t>
            </a:r>
            <a:r>
              <a:rPr lang="en-US" dirty="0" err="1"/>
              <a:t>degradative</a:t>
            </a:r>
            <a:r>
              <a:rPr lang="en-US" dirty="0"/>
              <a:t> enzymes to gain access to the hemoglobin while at the same time preventing loss of iron through the kidneys and protecting the kidneys from damage by </a:t>
            </a:r>
            <a:r>
              <a:rPr lang="en-US" dirty="0" smtClean="0"/>
              <a:t>free hemoglobin. </a:t>
            </a:r>
          </a:p>
          <a:p>
            <a:pPr marL="0" indent="0" algn="l">
              <a:buNone/>
            </a:pPr>
            <a:endParaRPr lang="en-US" dirty="0" smtClean="0"/>
          </a:p>
          <a:p>
            <a:pPr marL="0" indent="0" algn="l">
              <a:buNone/>
            </a:pPr>
            <a:r>
              <a:rPr lang="en-US" dirty="0" smtClean="0"/>
              <a:t>A </a:t>
            </a:r>
            <a:r>
              <a:rPr lang="en-US" dirty="0"/>
              <a:t>low serum haptoglobin level is a criterion for moderate-to-severe hemolysis.</a:t>
            </a:r>
          </a:p>
          <a:p>
            <a:pPr algn="l"/>
            <a:endParaRPr lang="en-US" dirty="0"/>
          </a:p>
          <a:p>
            <a:pPr marL="0" indent="0" algn="l">
              <a:buNone/>
            </a:pPr>
            <a:r>
              <a:rPr lang="en-US" dirty="0"/>
              <a:t>A decrease in serum haptoglobin is more likely in intravascular hemolysis than in extravascular hemolysis.</a:t>
            </a:r>
          </a:p>
          <a:p>
            <a:pPr algn="l"/>
            <a:endParaRPr lang="en-US" dirty="0"/>
          </a:p>
          <a:p>
            <a:pPr marL="0" indent="0" algn="l">
              <a:buNone/>
            </a:pPr>
            <a:r>
              <a:rPr lang="en-US" dirty="0"/>
              <a:t>However, it is an acute phase reactant. Therefore, haptoglobin levels can be normal or elevated despite significant hemolysis in patients with infections and in other reactive states.</a:t>
            </a:r>
            <a:endParaRPr lang="ar-IQ" dirty="0"/>
          </a:p>
        </p:txBody>
      </p:sp>
    </p:spTree>
    <p:extLst>
      <p:ext uri="{BB962C8B-B14F-4D97-AF65-F5344CB8AC3E}">
        <p14:creationId xmlns:p14="http://schemas.microsoft.com/office/powerpoint/2010/main" val="2600095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6518"/>
            <a:ext cx="10515600" cy="6065950"/>
          </a:xfrm>
        </p:spPr>
        <p:txBody>
          <a:bodyPr>
            <a:normAutofit/>
          </a:bodyPr>
          <a:lstStyle/>
          <a:p>
            <a:pPr marL="0" indent="0" algn="ctr">
              <a:buNone/>
            </a:pPr>
            <a:r>
              <a:rPr lang="en-US" sz="4000" b="1" dirty="0" smtClean="0">
                <a:solidFill>
                  <a:srgbClr val="FF0000"/>
                </a:solidFill>
                <a:effectLst>
                  <a:outerShdw blurRad="38100" dist="38100" dir="2700000" algn="tl">
                    <a:srgbClr val="000000">
                      <a:alpha val="43137"/>
                    </a:srgbClr>
                  </a:outerShdw>
                </a:effectLst>
              </a:rPr>
              <a:t>Autoimmune Hemolytic Anemia</a:t>
            </a:r>
            <a:endParaRPr lang="ar-IQ" sz="4000" b="1" dirty="0">
              <a:solidFill>
                <a:srgbClr val="FF0000"/>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2343955" y="1532586"/>
            <a:ext cx="7534141" cy="4095482"/>
          </a:xfrm>
          <a:prstGeom prst="rect">
            <a:avLst/>
          </a:prstGeom>
        </p:spPr>
      </p:pic>
    </p:spTree>
    <p:extLst>
      <p:ext uri="{BB962C8B-B14F-4D97-AF65-F5344CB8AC3E}">
        <p14:creationId xmlns:p14="http://schemas.microsoft.com/office/powerpoint/2010/main" val="25522520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0761"/>
            <a:ext cx="10515600" cy="6001554"/>
          </a:xfrm>
        </p:spPr>
        <p:txBody>
          <a:bodyPr>
            <a:normAutofit lnSpcReduction="10000"/>
          </a:bodyPr>
          <a:lstStyle/>
          <a:p>
            <a:pPr marL="0" indent="0" algn="l">
              <a:buNone/>
            </a:pPr>
            <a:r>
              <a:rPr lang="en-US" b="1" dirty="0">
                <a:solidFill>
                  <a:srgbClr val="FF0000"/>
                </a:solidFill>
              </a:rPr>
              <a:t>Hemolytic Anemia Resulting from </a:t>
            </a:r>
            <a:r>
              <a:rPr lang="en-US" b="1" u="sng" dirty="0">
                <a:solidFill>
                  <a:srgbClr val="FF0000"/>
                </a:solidFill>
              </a:rPr>
              <a:t>Warm-Reacting</a:t>
            </a:r>
            <a:r>
              <a:rPr lang="en-US" b="1" dirty="0">
                <a:solidFill>
                  <a:srgbClr val="FF0000"/>
                </a:solidFill>
              </a:rPr>
              <a:t> Antibodies</a:t>
            </a:r>
          </a:p>
          <a:p>
            <a:pPr marL="0" indent="0" algn="l">
              <a:buNone/>
            </a:pPr>
            <a:endParaRPr lang="en-US" dirty="0" smtClean="0"/>
          </a:p>
          <a:p>
            <a:pPr marL="0" indent="0" algn="l">
              <a:buNone/>
            </a:pPr>
            <a:r>
              <a:rPr lang="en-US" dirty="0" smtClean="0"/>
              <a:t>It </a:t>
            </a:r>
            <a:r>
              <a:rPr lang="en-US" dirty="0" smtClean="0"/>
              <a:t>is </a:t>
            </a:r>
            <a:r>
              <a:rPr lang="en-US" dirty="0"/>
              <a:t>the </a:t>
            </a:r>
            <a:r>
              <a:rPr lang="en-US" dirty="0" smtClean="0"/>
              <a:t>result of </a:t>
            </a:r>
            <a:r>
              <a:rPr lang="en-US" dirty="0"/>
              <a:t>host antibodies that react with autologous RBC</a:t>
            </a:r>
            <a:r>
              <a:rPr lang="en-US" dirty="0" smtClean="0"/>
              <a:t>.</a:t>
            </a:r>
            <a:endParaRPr lang="en-US" dirty="0"/>
          </a:p>
          <a:p>
            <a:pPr marL="0" indent="0" algn="l">
              <a:buNone/>
            </a:pPr>
            <a:endParaRPr lang="en-US" dirty="0"/>
          </a:p>
          <a:p>
            <a:pPr marL="0" indent="0" algn="l">
              <a:buNone/>
            </a:pPr>
            <a:r>
              <a:rPr lang="en-US" dirty="0" smtClean="0"/>
              <a:t>AIHA </a:t>
            </a:r>
            <a:r>
              <a:rPr lang="en-US" dirty="0"/>
              <a:t>may be classified by </a:t>
            </a:r>
            <a:r>
              <a:rPr lang="en-US" dirty="0" smtClean="0"/>
              <a:t>as </a:t>
            </a:r>
            <a:r>
              <a:rPr lang="en-US" b="1" dirty="0" smtClean="0"/>
              <a:t>secondary</a:t>
            </a:r>
            <a:r>
              <a:rPr lang="en-US" dirty="0" smtClean="0"/>
              <a:t> </a:t>
            </a:r>
            <a:r>
              <a:rPr lang="en-US" dirty="0"/>
              <a:t>or </a:t>
            </a:r>
            <a:r>
              <a:rPr lang="en-US" b="1" dirty="0" smtClean="0"/>
              <a:t>primary (idiopathic). </a:t>
            </a:r>
            <a:r>
              <a:rPr lang="en-US" dirty="0" smtClean="0"/>
              <a:t>AIHA </a:t>
            </a:r>
            <a:r>
              <a:rPr lang="en-US" dirty="0"/>
              <a:t>may also be classified by the nature of the </a:t>
            </a:r>
            <a:r>
              <a:rPr lang="en-US" dirty="0" smtClean="0"/>
              <a:t>antibody.</a:t>
            </a:r>
            <a:endParaRPr lang="en-US" dirty="0"/>
          </a:p>
          <a:p>
            <a:pPr marL="0" indent="0" algn="l">
              <a:buNone/>
            </a:pPr>
            <a:endParaRPr lang="en-US" dirty="0"/>
          </a:p>
          <a:p>
            <a:pPr marL="0" indent="0" algn="l">
              <a:buNone/>
            </a:pPr>
            <a:r>
              <a:rPr lang="en-US" dirty="0" smtClean="0"/>
              <a:t>“</a:t>
            </a:r>
            <a:r>
              <a:rPr lang="en-US" dirty="0"/>
              <a:t>Warm-reacting” antibodies are usually of </a:t>
            </a:r>
            <a:r>
              <a:rPr lang="en-US" dirty="0" smtClean="0"/>
              <a:t>the </a:t>
            </a:r>
            <a:r>
              <a:rPr lang="en-US" b="1" dirty="0" smtClean="0"/>
              <a:t>IgG</a:t>
            </a:r>
            <a:r>
              <a:rPr lang="en-US" dirty="0" smtClean="0"/>
              <a:t> </a:t>
            </a:r>
            <a:r>
              <a:rPr lang="en-US" dirty="0"/>
              <a:t>type, have </a:t>
            </a:r>
            <a:r>
              <a:rPr lang="en-US" dirty="0" smtClean="0"/>
              <a:t>optimal activity </a:t>
            </a:r>
            <a:r>
              <a:rPr lang="en-US" dirty="0"/>
              <a:t>at 37°C, and bind complement.</a:t>
            </a:r>
          </a:p>
          <a:p>
            <a:pPr marL="0" indent="0" algn="l">
              <a:buNone/>
            </a:pPr>
            <a:endParaRPr lang="en-US" dirty="0"/>
          </a:p>
          <a:p>
            <a:pPr marL="0" indent="0" algn="l">
              <a:buNone/>
            </a:pPr>
            <a:r>
              <a:rPr lang="en-US" dirty="0" smtClean="0"/>
              <a:t>“</a:t>
            </a:r>
            <a:r>
              <a:rPr lang="en-US" dirty="0"/>
              <a:t>Cold-reacting” antibodies show affinity at lower temperatures </a:t>
            </a:r>
            <a:r>
              <a:rPr lang="en-US" dirty="0" smtClean="0"/>
              <a:t>.</a:t>
            </a:r>
            <a:endParaRPr lang="en-US" dirty="0"/>
          </a:p>
          <a:p>
            <a:pPr marL="0" indent="0" algn="l">
              <a:buNone/>
            </a:pPr>
            <a:endParaRPr lang="en-US" dirty="0"/>
          </a:p>
          <a:p>
            <a:pPr marL="0" indent="0" algn="l">
              <a:buNone/>
            </a:pPr>
            <a:r>
              <a:rPr lang="en-US" dirty="0" smtClean="0"/>
              <a:t>Warm </a:t>
            </a:r>
            <a:r>
              <a:rPr lang="en-US" dirty="0"/>
              <a:t>antibody </a:t>
            </a:r>
            <a:r>
              <a:rPr lang="en-US" dirty="0" smtClean="0"/>
              <a:t>AIHA </a:t>
            </a:r>
            <a:r>
              <a:rPr lang="en-US" dirty="0"/>
              <a:t>is the most common type.</a:t>
            </a:r>
            <a:endParaRPr lang="ar-IQ" dirty="0"/>
          </a:p>
        </p:txBody>
      </p:sp>
    </p:spTree>
    <p:extLst>
      <p:ext uri="{BB962C8B-B14F-4D97-AF65-F5344CB8AC3E}">
        <p14:creationId xmlns:p14="http://schemas.microsoft.com/office/powerpoint/2010/main" val="42928327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15154"/>
            <a:ext cx="10515600" cy="6040191"/>
          </a:xfrm>
        </p:spPr>
        <p:txBody>
          <a:bodyPr>
            <a:normAutofit/>
          </a:bodyPr>
          <a:lstStyle/>
          <a:p>
            <a:pPr marL="0" indent="0" algn="l">
              <a:buNone/>
            </a:pPr>
            <a:r>
              <a:rPr lang="en-US" sz="3600" b="1" dirty="0" smtClean="0">
                <a:solidFill>
                  <a:srgbClr val="FF0000"/>
                </a:solidFill>
                <a:effectLst>
                  <a:outerShdw blurRad="38100" dist="38100" dir="2700000" algn="tl">
                    <a:srgbClr val="000000">
                      <a:alpha val="43137"/>
                    </a:srgbClr>
                  </a:outerShdw>
                </a:effectLst>
              </a:rPr>
              <a:t>Secondary AIHA</a:t>
            </a:r>
          </a:p>
          <a:p>
            <a:pPr marL="0" indent="0" algn="l">
              <a:buNone/>
            </a:pPr>
            <a:endParaRPr lang="en-US" sz="3200" dirty="0"/>
          </a:p>
          <a:p>
            <a:pPr marL="0" indent="0" algn="l">
              <a:buNone/>
            </a:pPr>
            <a:r>
              <a:rPr lang="en-US" sz="3200" dirty="0" smtClean="0"/>
              <a:t>1- lymphoproliferative disorders ( CLL, NHL)</a:t>
            </a:r>
          </a:p>
          <a:p>
            <a:pPr marL="0" indent="0" algn="l">
              <a:buNone/>
            </a:pPr>
            <a:r>
              <a:rPr lang="en-US" sz="3200" dirty="0" smtClean="0"/>
              <a:t>2- rheumatic disorders (RA, SLE)</a:t>
            </a:r>
          </a:p>
          <a:p>
            <a:pPr marL="0" indent="0" algn="l">
              <a:buNone/>
            </a:pPr>
            <a:r>
              <a:rPr lang="en-US" sz="3200" dirty="0" smtClean="0"/>
              <a:t>3- infections (</a:t>
            </a:r>
            <a:r>
              <a:rPr lang="en-US" sz="3200" i="1" dirty="0" smtClean="0"/>
              <a:t>Mycoplasma pneumoniae</a:t>
            </a:r>
            <a:r>
              <a:rPr lang="en-US" sz="3200" dirty="0" smtClean="0"/>
              <a:t>)</a:t>
            </a:r>
          </a:p>
          <a:p>
            <a:pPr marL="0" indent="0" algn="l">
              <a:buNone/>
            </a:pPr>
            <a:r>
              <a:rPr lang="en-US" sz="3200" dirty="0" smtClean="0"/>
              <a:t>4- solid tumors (CA ovary, CA stomach)</a:t>
            </a:r>
          </a:p>
          <a:p>
            <a:pPr marL="0" indent="0" algn="l">
              <a:buNone/>
            </a:pPr>
            <a:r>
              <a:rPr lang="en-US" sz="3200" dirty="0" smtClean="0"/>
              <a:t>5- chronic inflammatory disorders ( ulcerative colitis)</a:t>
            </a:r>
          </a:p>
          <a:p>
            <a:pPr marL="0" indent="0" algn="l">
              <a:buNone/>
            </a:pPr>
            <a:r>
              <a:rPr lang="en-US" sz="3200" dirty="0" smtClean="0"/>
              <a:t>6- drugs ( methyl dopa, fludarabine)</a:t>
            </a:r>
            <a:endParaRPr lang="ar-IQ" sz="3200" dirty="0"/>
          </a:p>
        </p:txBody>
      </p:sp>
    </p:spTree>
    <p:extLst>
      <p:ext uri="{BB962C8B-B14F-4D97-AF65-F5344CB8AC3E}">
        <p14:creationId xmlns:p14="http://schemas.microsoft.com/office/powerpoint/2010/main" val="2102883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47730"/>
            <a:ext cx="10515600" cy="6117464"/>
          </a:xfrm>
        </p:spPr>
        <p:txBody>
          <a:bodyPr>
            <a:normAutofit lnSpcReduction="10000"/>
          </a:bodyPr>
          <a:lstStyle/>
          <a:p>
            <a:pPr marL="0" indent="0" algn="l">
              <a:buNone/>
            </a:pPr>
            <a:r>
              <a:rPr lang="en-US" sz="3200" dirty="0" smtClean="0"/>
              <a:t>- Antibody-coated </a:t>
            </a:r>
            <a:r>
              <a:rPr lang="en-US" sz="3200" dirty="0"/>
              <a:t>RBCs are trapped by macrophages primarily in the spleen, where they </a:t>
            </a:r>
            <a:r>
              <a:rPr lang="en-US" sz="3200" dirty="0" smtClean="0"/>
              <a:t>are ingested </a:t>
            </a:r>
            <a:r>
              <a:rPr lang="en-US" sz="3200" dirty="0"/>
              <a:t>and destroyed and a </a:t>
            </a:r>
            <a:r>
              <a:rPr lang="en-US" sz="3200" dirty="0" err="1"/>
              <a:t>spherocyte</a:t>
            </a:r>
            <a:r>
              <a:rPr lang="en-US" sz="3200" dirty="0"/>
              <a:t> with a lower surface </a:t>
            </a:r>
            <a:r>
              <a:rPr lang="en-US" sz="3200" dirty="0" smtClean="0"/>
              <a:t>area to- volume </a:t>
            </a:r>
            <a:r>
              <a:rPr lang="en-US" sz="3200" dirty="0"/>
              <a:t>ratio is released</a:t>
            </a:r>
            <a:r>
              <a:rPr lang="en-US" sz="3200" dirty="0" smtClean="0"/>
              <a:t>..</a:t>
            </a:r>
            <a:r>
              <a:rPr lang="ar-IQ" sz="3200" dirty="0" smtClean="0"/>
              <a:t> </a:t>
            </a:r>
            <a:endParaRPr lang="en-US" sz="3200" dirty="0" smtClean="0"/>
          </a:p>
          <a:p>
            <a:pPr marL="0" indent="0" algn="l">
              <a:buNone/>
            </a:pPr>
            <a:endParaRPr lang="en-US" sz="3200" dirty="0" smtClean="0"/>
          </a:p>
          <a:p>
            <a:pPr marL="0" indent="0" algn="l">
              <a:buNone/>
            </a:pPr>
            <a:r>
              <a:rPr lang="en-US" sz="3200" dirty="0" smtClean="0"/>
              <a:t>- Large </a:t>
            </a:r>
            <a:r>
              <a:rPr lang="en-US" sz="3200" dirty="0"/>
              <a:t>quantities of </a:t>
            </a:r>
            <a:r>
              <a:rPr lang="en-US" sz="3200" dirty="0" smtClean="0"/>
              <a:t>IgG </a:t>
            </a:r>
            <a:r>
              <a:rPr lang="en-US" sz="3200" dirty="0"/>
              <a:t>will increase trapping of RBCs </a:t>
            </a:r>
            <a:r>
              <a:rPr lang="en-US" sz="3200" dirty="0" smtClean="0"/>
              <a:t>by macrophages </a:t>
            </a:r>
            <a:r>
              <a:rPr lang="en-US" sz="3200" dirty="0"/>
              <a:t>in the liver and spleen.</a:t>
            </a:r>
          </a:p>
          <a:p>
            <a:pPr marL="0" indent="0" algn="l">
              <a:buNone/>
            </a:pPr>
            <a:endParaRPr lang="en-US" sz="3200" dirty="0" smtClean="0"/>
          </a:p>
          <a:p>
            <a:pPr marL="0" indent="0" algn="l">
              <a:buNone/>
            </a:pPr>
            <a:r>
              <a:rPr lang="en-US" sz="3200" dirty="0" smtClean="0"/>
              <a:t>- RBC </a:t>
            </a:r>
            <a:r>
              <a:rPr lang="en-US" sz="3200" dirty="0"/>
              <a:t>may be destroyed by monocytes or lymphocytes by direct cytotoxic activity, </a:t>
            </a:r>
            <a:r>
              <a:rPr lang="en-US" sz="3200" dirty="0" smtClean="0"/>
              <a:t>without phagocytosis</a:t>
            </a:r>
            <a:r>
              <a:rPr lang="en-US" sz="3200" dirty="0"/>
              <a:t>. </a:t>
            </a:r>
            <a:endParaRPr lang="en-US" sz="3200" dirty="0" smtClean="0"/>
          </a:p>
          <a:p>
            <a:pPr marL="0" indent="0" algn="l">
              <a:buNone/>
            </a:pPr>
            <a:endParaRPr lang="en-US" sz="3200" dirty="0" smtClean="0"/>
          </a:p>
          <a:p>
            <a:pPr marL="0" indent="0" algn="l">
              <a:buNone/>
            </a:pPr>
            <a:r>
              <a:rPr lang="en-US" sz="3200" dirty="0" smtClean="0"/>
              <a:t>- Antibodies may </a:t>
            </a:r>
            <a:r>
              <a:rPr lang="en-US" sz="3200" dirty="0"/>
              <a:t>also attach to late </a:t>
            </a:r>
            <a:r>
              <a:rPr lang="en-US" sz="3200" dirty="0" err="1"/>
              <a:t>erythroid</a:t>
            </a:r>
            <a:r>
              <a:rPr lang="en-US" sz="3200" dirty="0"/>
              <a:t> precursors and suppress erythropoiesis.</a:t>
            </a:r>
            <a:endParaRPr lang="ar-IQ" sz="3200" dirty="0"/>
          </a:p>
        </p:txBody>
      </p:sp>
    </p:spTree>
    <p:extLst>
      <p:ext uri="{BB962C8B-B14F-4D97-AF65-F5344CB8AC3E}">
        <p14:creationId xmlns:p14="http://schemas.microsoft.com/office/powerpoint/2010/main" val="2370321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47730"/>
            <a:ext cx="10515600" cy="6156101"/>
          </a:xfrm>
        </p:spPr>
        <p:txBody>
          <a:bodyPr/>
          <a:lstStyle/>
          <a:p>
            <a:pPr marL="0" indent="0" algn="l">
              <a:buNone/>
            </a:pPr>
            <a:r>
              <a:rPr lang="en-US" sz="3200" b="1" dirty="0" smtClean="0">
                <a:solidFill>
                  <a:srgbClr val="FF0000"/>
                </a:solidFill>
              </a:rPr>
              <a:t>Laboratory features</a:t>
            </a:r>
          </a:p>
          <a:p>
            <a:pPr marL="0" indent="0" algn="l">
              <a:buNone/>
            </a:pPr>
            <a:r>
              <a:rPr lang="en-US" dirty="0" smtClean="0"/>
              <a:t>- Anemia </a:t>
            </a:r>
            <a:r>
              <a:rPr lang="en-US" dirty="0"/>
              <a:t>can range from mild to life-threatening.</a:t>
            </a:r>
          </a:p>
          <a:p>
            <a:pPr marL="0" indent="0" algn="l">
              <a:buNone/>
            </a:pPr>
            <a:r>
              <a:rPr lang="en-US" dirty="0" smtClean="0"/>
              <a:t>- Blood </a:t>
            </a:r>
            <a:r>
              <a:rPr lang="en-US" dirty="0"/>
              <a:t>film reveals </a:t>
            </a:r>
            <a:r>
              <a:rPr lang="en-US" dirty="0" err="1"/>
              <a:t>polychromasia</a:t>
            </a:r>
            <a:r>
              <a:rPr lang="en-US" dirty="0"/>
              <a:t> (indicating </a:t>
            </a:r>
            <a:r>
              <a:rPr lang="en-US" dirty="0" err="1"/>
              <a:t>reticulocytosis</a:t>
            </a:r>
            <a:r>
              <a:rPr lang="en-US" dirty="0"/>
              <a:t>) and </a:t>
            </a:r>
            <a:r>
              <a:rPr lang="en-US" dirty="0" err="1" smtClean="0"/>
              <a:t>spherocytes</a:t>
            </a:r>
            <a:endParaRPr lang="en-US" dirty="0" smtClean="0"/>
          </a:p>
          <a:p>
            <a:pPr marL="0" indent="0" algn="l">
              <a:buNone/>
            </a:pPr>
            <a:endParaRPr lang="en-US" dirty="0"/>
          </a:p>
          <a:p>
            <a:pPr marL="0" indent="0" algn="l">
              <a:buNone/>
            </a:pPr>
            <a:endParaRPr lang="ar-IQ" dirty="0"/>
          </a:p>
        </p:txBody>
      </p:sp>
      <p:pic>
        <p:nvPicPr>
          <p:cNvPr id="6" name="Picture 5"/>
          <p:cNvPicPr>
            <a:picLocks noChangeAspect="1"/>
          </p:cNvPicPr>
          <p:nvPr/>
        </p:nvPicPr>
        <p:blipFill>
          <a:blip r:embed="rId2"/>
          <a:stretch>
            <a:fillRect/>
          </a:stretch>
        </p:blipFill>
        <p:spPr>
          <a:xfrm>
            <a:off x="1944710" y="2823994"/>
            <a:ext cx="8332631" cy="3341464"/>
          </a:xfrm>
          <a:prstGeom prst="rect">
            <a:avLst/>
          </a:prstGeom>
        </p:spPr>
      </p:pic>
    </p:spTree>
    <p:extLst>
      <p:ext uri="{BB962C8B-B14F-4D97-AF65-F5344CB8AC3E}">
        <p14:creationId xmlns:p14="http://schemas.microsoft.com/office/powerpoint/2010/main" val="3036806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8034"/>
            <a:ext cx="10515600" cy="5648929"/>
          </a:xfrm>
        </p:spPr>
        <p:txBody>
          <a:bodyPr>
            <a:normAutofit/>
          </a:bodyPr>
          <a:lstStyle/>
          <a:p>
            <a:pPr marL="0" indent="0" algn="l">
              <a:buNone/>
            </a:pPr>
            <a:r>
              <a:rPr lang="en-US" dirty="0" smtClean="0"/>
              <a:t>Platelet count</a:t>
            </a:r>
          </a:p>
          <a:p>
            <a:pPr marL="0" indent="0" algn="l">
              <a:buNone/>
            </a:pPr>
            <a:r>
              <a:rPr lang="en-US" b="1" dirty="0" smtClean="0"/>
              <a:t>Evans</a:t>
            </a:r>
            <a:r>
              <a:rPr lang="en-US" dirty="0" smtClean="0"/>
              <a:t> </a:t>
            </a:r>
            <a:r>
              <a:rPr lang="en-US" dirty="0"/>
              <a:t>syndrome is a condition in which both autoimmune-mediated RBC and </a:t>
            </a:r>
            <a:r>
              <a:rPr lang="en-US" dirty="0" smtClean="0"/>
              <a:t>platelet destruction </a:t>
            </a:r>
            <a:r>
              <a:rPr lang="en-US" dirty="0"/>
              <a:t>occur</a:t>
            </a:r>
            <a:r>
              <a:rPr lang="en-US" dirty="0" smtClean="0"/>
              <a:t>.</a:t>
            </a:r>
          </a:p>
          <a:p>
            <a:pPr marL="0" indent="0" algn="l">
              <a:buNone/>
            </a:pPr>
            <a:r>
              <a:rPr lang="en-US" dirty="0" smtClean="0"/>
              <a:t>Reticulocyte % </a:t>
            </a:r>
          </a:p>
          <a:p>
            <a:pPr marL="0" indent="0" algn="l">
              <a:buNone/>
            </a:pPr>
            <a:r>
              <a:rPr lang="en-US" dirty="0" smtClean="0"/>
              <a:t>A </a:t>
            </a:r>
            <a:r>
              <a:rPr lang="en-US" dirty="0"/>
              <a:t>low neutrophil count, as a result of immune neutropenia, may also </a:t>
            </a:r>
            <a:r>
              <a:rPr lang="en-US" dirty="0" smtClean="0"/>
              <a:t>be present</a:t>
            </a:r>
            <a:r>
              <a:rPr lang="en-US" dirty="0"/>
              <a:t>.</a:t>
            </a:r>
          </a:p>
          <a:p>
            <a:pPr marL="0" indent="0" algn="l">
              <a:buNone/>
            </a:pPr>
            <a:r>
              <a:rPr lang="en-US" dirty="0"/>
              <a:t>Marrow examination usually reveals </a:t>
            </a:r>
            <a:r>
              <a:rPr lang="en-US" dirty="0" err="1"/>
              <a:t>erythroid</a:t>
            </a:r>
            <a:r>
              <a:rPr lang="en-US" dirty="0"/>
              <a:t> </a:t>
            </a:r>
            <a:r>
              <a:rPr lang="en-US" dirty="0" smtClean="0"/>
              <a:t>hyperplasia</a:t>
            </a:r>
          </a:p>
          <a:p>
            <a:pPr marL="0" indent="0" algn="l">
              <a:buNone/>
            </a:pPr>
            <a:r>
              <a:rPr lang="en-US" dirty="0" smtClean="0"/>
              <a:t>Unconjugated hyperbilirubinemia </a:t>
            </a:r>
          </a:p>
          <a:p>
            <a:pPr marL="0" indent="0" algn="l">
              <a:buNone/>
            </a:pPr>
            <a:r>
              <a:rPr lang="en-US" dirty="0" smtClean="0"/>
              <a:t>Haptoglobin </a:t>
            </a:r>
          </a:p>
          <a:p>
            <a:pPr marL="0" indent="0" algn="l">
              <a:buNone/>
            </a:pPr>
            <a:r>
              <a:rPr lang="en-US" dirty="0" smtClean="0"/>
              <a:t>LDH</a:t>
            </a:r>
          </a:p>
          <a:p>
            <a:pPr marL="0" indent="0" algn="l">
              <a:buNone/>
            </a:pPr>
            <a:r>
              <a:rPr lang="en-US" dirty="0" smtClean="0"/>
              <a:t>Urinary </a:t>
            </a:r>
            <a:r>
              <a:rPr lang="en-US" dirty="0" err="1" smtClean="0"/>
              <a:t>urobilinogen</a:t>
            </a:r>
            <a:endParaRPr lang="ar-IQ" dirty="0"/>
          </a:p>
        </p:txBody>
      </p:sp>
    </p:spTree>
    <p:extLst>
      <p:ext uri="{BB962C8B-B14F-4D97-AF65-F5344CB8AC3E}">
        <p14:creationId xmlns:p14="http://schemas.microsoft.com/office/powerpoint/2010/main" val="2797327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99245"/>
            <a:ext cx="10515600" cy="5988676"/>
          </a:xfrm>
        </p:spPr>
        <p:txBody>
          <a:bodyPr>
            <a:normAutofit/>
          </a:bodyPr>
          <a:lstStyle/>
          <a:p>
            <a:pPr marL="0" indent="0" algn="l">
              <a:buNone/>
            </a:pPr>
            <a:r>
              <a:rPr lang="en-US" b="1" dirty="0">
                <a:solidFill>
                  <a:srgbClr val="FF0000"/>
                </a:solidFill>
              </a:rPr>
              <a:t>Serologic </a:t>
            </a:r>
            <a:r>
              <a:rPr lang="en-US" b="1" dirty="0" smtClean="0">
                <a:solidFill>
                  <a:srgbClr val="FF0000"/>
                </a:solidFill>
              </a:rPr>
              <a:t>Features</a:t>
            </a:r>
            <a:endParaRPr lang="en-US" b="1" dirty="0">
              <a:solidFill>
                <a:srgbClr val="FF0000"/>
              </a:solidFill>
            </a:endParaRPr>
          </a:p>
          <a:p>
            <a:pPr marL="0" indent="0" algn="l">
              <a:buNone/>
            </a:pPr>
            <a:r>
              <a:rPr lang="en-US" dirty="0"/>
              <a:t>The diagnosis of </a:t>
            </a:r>
            <a:r>
              <a:rPr lang="en-US" dirty="0" smtClean="0"/>
              <a:t>AIHA </a:t>
            </a:r>
            <a:r>
              <a:rPr lang="en-US" dirty="0"/>
              <a:t>requires demonstration of immunoglobulin and/or complement bound </a:t>
            </a:r>
            <a:r>
              <a:rPr lang="en-US" dirty="0" smtClean="0"/>
              <a:t>to the </a:t>
            </a:r>
            <a:r>
              <a:rPr lang="en-US" dirty="0"/>
              <a:t>RBCs.</a:t>
            </a:r>
          </a:p>
          <a:p>
            <a:pPr marL="0" indent="0" algn="l">
              <a:buNone/>
            </a:pPr>
            <a:r>
              <a:rPr lang="en-US" dirty="0"/>
              <a:t>This is achieved by the direct antiglobulin test (DAT</a:t>
            </a:r>
            <a:r>
              <a:rPr lang="en-US" dirty="0" smtClean="0"/>
              <a:t>), </a:t>
            </a:r>
            <a:r>
              <a:rPr lang="en-US" b="1" dirty="0" smtClean="0"/>
              <a:t>Coomb’s test</a:t>
            </a:r>
            <a:r>
              <a:rPr lang="en-US" dirty="0" smtClean="0"/>
              <a:t>, </a:t>
            </a:r>
            <a:r>
              <a:rPr lang="en-US" dirty="0"/>
              <a:t>in which rabbit antiserum to human </a:t>
            </a:r>
            <a:r>
              <a:rPr lang="en-US" dirty="0" smtClean="0"/>
              <a:t>IgG or </a:t>
            </a:r>
            <a:r>
              <a:rPr lang="en-US" dirty="0"/>
              <a:t>complement is added to suspensions of washed patient’s RBCs. Agglutination of the </a:t>
            </a:r>
            <a:r>
              <a:rPr lang="en-US" dirty="0" smtClean="0"/>
              <a:t>RBCs signifies </a:t>
            </a:r>
            <a:r>
              <a:rPr lang="en-US" dirty="0"/>
              <a:t>the presence of surface IgG or complement.</a:t>
            </a:r>
          </a:p>
          <a:p>
            <a:pPr marL="0" indent="0" algn="l">
              <a:buNone/>
            </a:pPr>
            <a:r>
              <a:rPr lang="en-US" dirty="0" smtClean="0"/>
              <a:t>RBC </a:t>
            </a:r>
            <a:r>
              <a:rPr lang="en-US" dirty="0"/>
              <a:t>may be coated with:</a:t>
            </a:r>
          </a:p>
          <a:p>
            <a:pPr marL="0" indent="0" algn="l">
              <a:buNone/>
            </a:pPr>
            <a:r>
              <a:rPr lang="en-US" dirty="0"/>
              <a:t>— IgG alone</a:t>
            </a:r>
          </a:p>
          <a:p>
            <a:pPr marL="0" indent="0" algn="l">
              <a:buNone/>
            </a:pPr>
            <a:r>
              <a:rPr lang="en-US" dirty="0"/>
              <a:t>— IgG and complement</a:t>
            </a:r>
          </a:p>
          <a:p>
            <a:pPr marL="0" indent="0" algn="l">
              <a:buNone/>
            </a:pPr>
            <a:r>
              <a:rPr lang="en-US" dirty="0"/>
              <a:t>— Complement only</a:t>
            </a:r>
          </a:p>
          <a:p>
            <a:pPr marL="0" indent="0" algn="l">
              <a:buNone/>
            </a:pPr>
            <a:r>
              <a:rPr lang="en-US" dirty="0"/>
              <a:t>Rarely, anti-IgA and anti-</a:t>
            </a:r>
            <a:r>
              <a:rPr lang="en-US" dirty="0" err="1"/>
              <a:t>IgM</a:t>
            </a:r>
            <a:r>
              <a:rPr lang="en-US" dirty="0"/>
              <a:t> reactions are encountered.</a:t>
            </a:r>
            <a:endParaRPr lang="ar-IQ" dirty="0"/>
          </a:p>
        </p:txBody>
      </p:sp>
    </p:spTree>
    <p:extLst>
      <p:ext uri="{BB962C8B-B14F-4D97-AF65-F5344CB8AC3E}">
        <p14:creationId xmlns:p14="http://schemas.microsoft.com/office/powerpoint/2010/main" val="1253495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99245"/>
            <a:ext cx="10515600" cy="5777718"/>
          </a:xfrm>
        </p:spPr>
        <p:txBody>
          <a:bodyPr>
            <a:normAutofit/>
          </a:bodyPr>
          <a:lstStyle/>
          <a:p>
            <a:pPr marL="0" indent="0" algn="l">
              <a:buNone/>
            </a:pPr>
            <a:r>
              <a:rPr lang="en-US" sz="3200" b="1" dirty="0" smtClean="0">
                <a:solidFill>
                  <a:srgbClr val="FF0000"/>
                </a:solidFill>
                <a:effectLst>
                  <a:outerShdw blurRad="38100" dist="38100" dir="2700000" algn="tl">
                    <a:srgbClr val="000000">
                      <a:alpha val="43137"/>
                    </a:srgbClr>
                  </a:outerShdw>
                </a:effectLst>
              </a:rPr>
              <a:t>Objectives:</a:t>
            </a:r>
          </a:p>
          <a:p>
            <a:pPr marL="0" indent="0" algn="l">
              <a:buNone/>
            </a:pPr>
            <a:endParaRPr lang="en-US" sz="3200" dirty="0"/>
          </a:p>
          <a:p>
            <a:pPr marL="0" indent="0" algn="l">
              <a:buNone/>
            </a:pPr>
            <a:r>
              <a:rPr lang="en-US" sz="3200" dirty="0" smtClean="0"/>
              <a:t>Definition of Hemolytic anemia</a:t>
            </a:r>
          </a:p>
          <a:p>
            <a:pPr marL="0" indent="0" algn="l">
              <a:buNone/>
            </a:pPr>
            <a:r>
              <a:rPr lang="en-US" sz="3200" dirty="0" smtClean="0"/>
              <a:t>Classification</a:t>
            </a:r>
          </a:p>
          <a:p>
            <a:pPr marL="0" indent="0" algn="l">
              <a:buNone/>
            </a:pPr>
            <a:r>
              <a:rPr lang="en-US" sz="3200" dirty="0" smtClean="0"/>
              <a:t>Clinical presentation</a:t>
            </a:r>
          </a:p>
          <a:p>
            <a:pPr marL="0" indent="0" algn="l">
              <a:buNone/>
            </a:pPr>
            <a:r>
              <a:rPr lang="en-US" sz="3200" dirty="0" smtClean="0"/>
              <a:t>Approach consideration</a:t>
            </a:r>
          </a:p>
          <a:p>
            <a:pPr marL="0" indent="0" algn="l">
              <a:buNone/>
            </a:pPr>
            <a:r>
              <a:rPr lang="en-US" sz="3200" dirty="0" smtClean="0"/>
              <a:t>Immune – mediated hemolytic anemia</a:t>
            </a:r>
          </a:p>
          <a:p>
            <a:pPr marL="0" indent="0" algn="l">
              <a:buNone/>
            </a:pPr>
            <a:endParaRPr lang="ar-IQ" sz="3200" dirty="0"/>
          </a:p>
        </p:txBody>
      </p:sp>
    </p:spTree>
    <p:extLst>
      <p:ext uri="{BB962C8B-B14F-4D97-AF65-F5344CB8AC3E}">
        <p14:creationId xmlns:p14="http://schemas.microsoft.com/office/powerpoint/2010/main" val="949298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515155"/>
            <a:ext cx="10515600" cy="5661808"/>
          </a:xfrm>
        </p:spPr>
        <p:txBody>
          <a:bodyPr>
            <a:normAutofit/>
          </a:bodyPr>
          <a:lstStyle/>
          <a:p>
            <a:pPr marL="0" indent="0" algn="ctr">
              <a:buNone/>
            </a:pPr>
            <a:r>
              <a:rPr lang="en-US" sz="3600" b="1" dirty="0" smtClean="0">
                <a:solidFill>
                  <a:srgbClr val="FF0000"/>
                </a:solidFill>
                <a:effectLst>
                  <a:outerShdw blurRad="38100" dist="38100" dir="2700000" algn="tl">
                    <a:srgbClr val="000000">
                      <a:alpha val="43137"/>
                    </a:srgbClr>
                  </a:outerShdw>
                </a:effectLst>
              </a:rPr>
              <a:t>Direct Coomb’s Test</a:t>
            </a:r>
            <a:endParaRPr lang="ar-IQ" sz="3600" b="1" dirty="0">
              <a:solidFill>
                <a:srgbClr val="FF0000"/>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a:stretch>
            <a:fillRect/>
          </a:stretch>
        </p:blipFill>
        <p:spPr>
          <a:xfrm>
            <a:off x="1893193" y="1352281"/>
            <a:ext cx="8409905" cy="4623515"/>
          </a:xfrm>
          <a:prstGeom prst="rect">
            <a:avLst/>
          </a:prstGeom>
        </p:spPr>
      </p:pic>
    </p:spTree>
    <p:extLst>
      <p:ext uri="{BB962C8B-B14F-4D97-AF65-F5344CB8AC3E}">
        <p14:creationId xmlns:p14="http://schemas.microsoft.com/office/powerpoint/2010/main" val="11525299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99245"/>
            <a:ext cx="10515600" cy="6078828"/>
          </a:xfrm>
        </p:spPr>
        <p:txBody>
          <a:bodyPr/>
          <a:lstStyle/>
          <a:p>
            <a:pPr marL="0" indent="0" algn="l">
              <a:buNone/>
            </a:pPr>
            <a:r>
              <a:rPr lang="en-US" b="1" dirty="0" smtClean="0">
                <a:solidFill>
                  <a:srgbClr val="FF0000"/>
                </a:solidFill>
                <a:effectLst>
                  <a:outerShdw blurRad="38100" dist="38100" dir="2700000" algn="tl">
                    <a:srgbClr val="000000">
                      <a:alpha val="43137"/>
                    </a:srgbClr>
                  </a:outerShdw>
                </a:effectLst>
              </a:rPr>
              <a:t>Indirect Coomb’s test (IAT)</a:t>
            </a:r>
          </a:p>
          <a:p>
            <a:pPr marL="0" indent="0" algn="l">
              <a:buNone/>
            </a:pPr>
            <a:r>
              <a:rPr lang="en-US" dirty="0"/>
              <a:t>Free autoantibody may be detected by the indirect antiglobulin test (IAT), in which </a:t>
            </a:r>
            <a:r>
              <a:rPr lang="en-US" dirty="0" smtClean="0"/>
              <a:t>the patient’s </a:t>
            </a:r>
            <a:r>
              <a:rPr lang="en-US" dirty="0"/>
              <a:t>serum is incubated with normal donor RBCs, which are then tested for </a:t>
            </a:r>
            <a:r>
              <a:rPr lang="en-US" dirty="0" smtClean="0"/>
              <a:t>agglutination by </a:t>
            </a:r>
            <a:r>
              <a:rPr lang="en-US" dirty="0"/>
              <a:t>the addition of antiglobulin serum.</a:t>
            </a:r>
            <a:endParaRPr lang="ar-IQ" dirty="0"/>
          </a:p>
        </p:txBody>
      </p:sp>
      <p:pic>
        <p:nvPicPr>
          <p:cNvPr id="4" name="Picture 3"/>
          <p:cNvPicPr>
            <a:picLocks noChangeAspect="1"/>
          </p:cNvPicPr>
          <p:nvPr/>
        </p:nvPicPr>
        <p:blipFill>
          <a:blip r:embed="rId2"/>
          <a:stretch>
            <a:fillRect/>
          </a:stretch>
        </p:blipFill>
        <p:spPr>
          <a:xfrm>
            <a:off x="2266681" y="2588654"/>
            <a:ext cx="7293736" cy="3889419"/>
          </a:xfrm>
          <a:prstGeom prst="rect">
            <a:avLst/>
          </a:prstGeom>
        </p:spPr>
      </p:pic>
    </p:spTree>
    <p:extLst>
      <p:ext uri="{BB962C8B-B14F-4D97-AF65-F5344CB8AC3E}">
        <p14:creationId xmlns:p14="http://schemas.microsoft.com/office/powerpoint/2010/main" val="36097746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6366"/>
            <a:ext cx="10515600" cy="6130344"/>
          </a:xfrm>
        </p:spPr>
        <p:txBody>
          <a:bodyPr>
            <a:normAutofit/>
          </a:bodyPr>
          <a:lstStyle/>
          <a:p>
            <a:pPr marL="0" indent="0" algn="l">
              <a:buNone/>
            </a:pPr>
            <a:endParaRPr lang="en-US" sz="3200" dirty="0" smtClean="0"/>
          </a:p>
          <a:p>
            <a:pPr marL="0" indent="0" algn="l">
              <a:buNone/>
            </a:pPr>
            <a:r>
              <a:rPr lang="en-US" sz="3200" dirty="0" smtClean="0"/>
              <a:t>- A </a:t>
            </a:r>
            <a:r>
              <a:rPr lang="en-US" sz="3200" dirty="0"/>
              <a:t>positive IAT with a negative DAT probably does not indicate autoimmune disease but </a:t>
            </a:r>
            <a:r>
              <a:rPr lang="en-US" sz="3200" dirty="0" smtClean="0"/>
              <a:t>an alloantibody </a:t>
            </a:r>
            <a:r>
              <a:rPr lang="en-US" sz="3200" dirty="0"/>
              <a:t>generated by a prior transfusion or pregnancy.</a:t>
            </a:r>
          </a:p>
          <a:p>
            <a:pPr marL="0" indent="0" algn="l">
              <a:buNone/>
            </a:pPr>
            <a:endParaRPr lang="en-US" sz="3200" dirty="0" smtClean="0"/>
          </a:p>
          <a:p>
            <a:pPr marL="0" indent="0" algn="l">
              <a:buNone/>
            </a:pPr>
            <a:r>
              <a:rPr lang="en-US" sz="3200" dirty="0" smtClean="0"/>
              <a:t>- Occasional </a:t>
            </a:r>
            <a:r>
              <a:rPr lang="en-US" sz="3200" dirty="0"/>
              <a:t>patients exhibit all the features of </a:t>
            </a:r>
            <a:r>
              <a:rPr lang="en-US" sz="3200" dirty="0" smtClean="0"/>
              <a:t>AIHA </a:t>
            </a:r>
            <a:r>
              <a:rPr lang="en-US" sz="3200" dirty="0"/>
              <a:t>but have a negative DAT. </a:t>
            </a:r>
            <a:r>
              <a:rPr lang="en-US" sz="3200" dirty="0" smtClean="0"/>
              <a:t>The amount of their RBC-bound autoantibody is too low for detection by DAT but can often be demonstrated by more sensitive methods, such as enzyme-linked immunoassay or radioimmunoassay.</a:t>
            </a:r>
            <a:endParaRPr lang="ar-IQ" sz="3200" dirty="0"/>
          </a:p>
        </p:txBody>
      </p:sp>
    </p:spTree>
    <p:extLst>
      <p:ext uri="{BB962C8B-B14F-4D97-AF65-F5344CB8AC3E}">
        <p14:creationId xmlns:p14="http://schemas.microsoft.com/office/powerpoint/2010/main" val="36234826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9092"/>
            <a:ext cx="10515600" cy="6272011"/>
          </a:xfrm>
        </p:spPr>
        <p:txBody>
          <a:bodyPr/>
          <a:lstStyle/>
          <a:p>
            <a:pPr marL="0" indent="0" algn="l">
              <a:buNone/>
            </a:pPr>
            <a:r>
              <a:rPr lang="en-US" sz="4400" b="1" dirty="0" smtClean="0">
                <a:solidFill>
                  <a:srgbClr val="FF0000"/>
                </a:solidFill>
                <a:effectLst>
                  <a:outerShdw blurRad="38100" dist="38100" dir="2700000" algn="tl">
                    <a:srgbClr val="000000">
                      <a:alpha val="43137"/>
                    </a:srgbClr>
                  </a:outerShdw>
                </a:effectLst>
              </a:rPr>
              <a:t>Treatment</a:t>
            </a:r>
          </a:p>
          <a:p>
            <a:pPr marL="0" indent="0" algn="l">
              <a:buNone/>
            </a:pPr>
            <a:endParaRPr lang="en-US" sz="3600" dirty="0" smtClean="0"/>
          </a:p>
          <a:p>
            <a:pPr marL="0" indent="0" algn="l">
              <a:buNone/>
            </a:pPr>
            <a:r>
              <a:rPr lang="en-US" sz="3600" dirty="0" smtClean="0"/>
              <a:t>- Observation : for asymptomatic </a:t>
            </a:r>
            <a:r>
              <a:rPr lang="en-US" sz="3600" dirty="0" err="1" smtClean="0"/>
              <a:t>pt</a:t>
            </a:r>
            <a:endParaRPr lang="en-US" sz="3600" dirty="0" smtClean="0"/>
          </a:p>
          <a:p>
            <a:pPr marL="0" indent="0" algn="l">
              <a:buNone/>
            </a:pPr>
            <a:r>
              <a:rPr lang="en-US" sz="3600" dirty="0" smtClean="0"/>
              <a:t>- </a:t>
            </a:r>
            <a:r>
              <a:rPr lang="en-US" sz="3600" dirty="0" smtClean="0"/>
              <a:t>Corticosteroid (prednisolone, dexamethasone)</a:t>
            </a:r>
            <a:endParaRPr lang="en-US" sz="3600" dirty="0" smtClean="0"/>
          </a:p>
          <a:p>
            <a:pPr marL="0" indent="0" algn="l">
              <a:buNone/>
            </a:pPr>
            <a:r>
              <a:rPr lang="en-US" sz="3600" dirty="0" smtClean="0"/>
              <a:t>- Rituximab</a:t>
            </a:r>
          </a:p>
          <a:p>
            <a:pPr marL="0" indent="0" algn="l">
              <a:buNone/>
            </a:pPr>
            <a:r>
              <a:rPr lang="en-US" sz="3600" dirty="0" smtClean="0"/>
              <a:t>- Immunosuppressant : cyclophosphamide, azathioprine, mycophenolate mofetil</a:t>
            </a:r>
          </a:p>
          <a:p>
            <a:pPr marL="0" indent="0" algn="l">
              <a:buNone/>
            </a:pPr>
            <a:r>
              <a:rPr lang="en-US" sz="3600" dirty="0" smtClean="0"/>
              <a:t>- Splenectomy</a:t>
            </a:r>
          </a:p>
          <a:p>
            <a:pPr marL="0" indent="0" algn="l">
              <a:buNone/>
            </a:pPr>
            <a:r>
              <a:rPr lang="en-US" sz="3600" dirty="0" smtClean="0"/>
              <a:t>- Rx of the underlying cause</a:t>
            </a:r>
            <a:endParaRPr lang="en-US" sz="3600" dirty="0" smtClean="0"/>
          </a:p>
          <a:p>
            <a:pPr marL="0" indent="0" algn="l">
              <a:buNone/>
            </a:pPr>
            <a:endParaRPr lang="ar-IQ" dirty="0"/>
          </a:p>
        </p:txBody>
      </p:sp>
    </p:spTree>
    <p:extLst>
      <p:ext uri="{BB962C8B-B14F-4D97-AF65-F5344CB8AC3E}">
        <p14:creationId xmlns:p14="http://schemas.microsoft.com/office/powerpoint/2010/main" val="738893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0760"/>
            <a:ext cx="10515600" cy="6065949"/>
          </a:xfrm>
        </p:spPr>
        <p:txBody>
          <a:bodyPr>
            <a:normAutofit/>
          </a:bodyPr>
          <a:lstStyle/>
          <a:p>
            <a:pPr marL="0" indent="0" algn="l">
              <a:buNone/>
            </a:pPr>
            <a:r>
              <a:rPr lang="en-US" sz="3200" b="1" dirty="0" smtClean="0">
                <a:solidFill>
                  <a:srgbClr val="FF0000"/>
                </a:solidFill>
                <a:effectLst>
                  <a:outerShdw blurRad="38100" dist="38100" dir="2700000" algn="tl">
                    <a:srgbClr val="000000">
                      <a:alpha val="43137"/>
                    </a:srgbClr>
                  </a:outerShdw>
                </a:effectLst>
              </a:rPr>
              <a:t>Prognosis</a:t>
            </a:r>
          </a:p>
          <a:p>
            <a:pPr marL="0" indent="0" algn="l">
              <a:buNone/>
            </a:pPr>
            <a:endParaRPr lang="en-US" dirty="0"/>
          </a:p>
          <a:p>
            <a:pPr marL="0" indent="0" algn="l">
              <a:buNone/>
            </a:pPr>
            <a:r>
              <a:rPr lang="en-US" dirty="0" smtClean="0"/>
              <a:t>- Idiopathic </a:t>
            </a:r>
            <a:r>
              <a:rPr lang="en-US" dirty="0"/>
              <a:t>warm-antibody AHA runs an unpredictable course characterized by remissions </a:t>
            </a:r>
            <a:r>
              <a:rPr lang="en-US" dirty="0" smtClean="0"/>
              <a:t>and relapses</a:t>
            </a:r>
            <a:r>
              <a:rPr lang="en-US" dirty="0"/>
              <a:t>.</a:t>
            </a:r>
          </a:p>
          <a:p>
            <a:pPr marL="0" indent="0" algn="l">
              <a:buNone/>
            </a:pPr>
            <a:r>
              <a:rPr lang="en-US" dirty="0" smtClean="0"/>
              <a:t>- Survival </a:t>
            </a:r>
            <a:r>
              <a:rPr lang="en-US" dirty="0"/>
              <a:t>at 10 years is approximately 70%.</a:t>
            </a:r>
          </a:p>
          <a:p>
            <a:pPr marL="0" indent="0" algn="l">
              <a:buNone/>
            </a:pPr>
            <a:r>
              <a:rPr lang="en-US" dirty="0" smtClean="0"/>
              <a:t>- In </a:t>
            </a:r>
            <a:r>
              <a:rPr lang="en-US" dirty="0"/>
              <a:t>addition to anemia, deep venous thrombosis, pulmonary emboli, splenic infarcts, and </a:t>
            </a:r>
            <a:r>
              <a:rPr lang="en-US" dirty="0" smtClean="0"/>
              <a:t>other cardiovascular </a:t>
            </a:r>
            <a:r>
              <a:rPr lang="en-US" dirty="0"/>
              <a:t>events occur during active hemolytic disease.</a:t>
            </a:r>
          </a:p>
          <a:p>
            <a:pPr marL="0" indent="0" algn="l">
              <a:buNone/>
            </a:pPr>
            <a:r>
              <a:rPr lang="en-US" dirty="0" smtClean="0"/>
              <a:t>- In </a:t>
            </a:r>
            <a:r>
              <a:rPr lang="en-US" dirty="0"/>
              <a:t>secondary warm-antibody AHA, prognosis is related to the underlying disease.</a:t>
            </a:r>
          </a:p>
          <a:p>
            <a:pPr marL="0" indent="0" algn="l">
              <a:buNone/>
            </a:pPr>
            <a:r>
              <a:rPr lang="en-US" dirty="0" smtClean="0"/>
              <a:t>- AIHA </a:t>
            </a:r>
            <a:r>
              <a:rPr lang="en-US" dirty="0"/>
              <a:t>related to infection is self-limited and responds well to glucocorticoids</a:t>
            </a:r>
            <a:r>
              <a:rPr lang="en-US" dirty="0" smtClean="0"/>
              <a:t>.</a:t>
            </a:r>
            <a:endParaRPr lang="en-US" dirty="0"/>
          </a:p>
        </p:txBody>
      </p:sp>
    </p:spTree>
    <p:extLst>
      <p:ext uri="{BB962C8B-B14F-4D97-AF65-F5344CB8AC3E}">
        <p14:creationId xmlns:p14="http://schemas.microsoft.com/office/powerpoint/2010/main" val="16745356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2124"/>
            <a:ext cx="10515600" cy="6130344"/>
          </a:xfrm>
        </p:spPr>
        <p:txBody>
          <a:bodyPr>
            <a:normAutofit/>
          </a:bodyPr>
          <a:lstStyle/>
          <a:p>
            <a:pPr marL="0" indent="0" algn="l">
              <a:buNone/>
            </a:pPr>
            <a:r>
              <a:rPr lang="en-US" b="1" dirty="0" smtClean="0">
                <a:solidFill>
                  <a:srgbClr val="FF0000"/>
                </a:solidFill>
                <a:effectLst>
                  <a:outerShdw blurRad="38100" dist="38100" dir="2700000" algn="tl">
                    <a:srgbClr val="000000">
                      <a:alpha val="43137"/>
                    </a:srgbClr>
                  </a:outerShdw>
                </a:effectLst>
              </a:rPr>
              <a:t>Cold Agglutinin-Mediated AIHA</a:t>
            </a:r>
          </a:p>
          <a:p>
            <a:pPr marL="0" indent="0" algn="l">
              <a:buNone/>
            </a:pPr>
            <a:endParaRPr lang="en-US" dirty="0" smtClean="0"/>
          </a:p>
          <a:p>
            <a:pPr marL="0" indent="0" algn="l">
              <a:buNone/>
            </a:pPr>
            <a:r>
              <a:rPr lang="en-US" dirty="0" smtClean="0"/>
              <a:t>- This </a:t>
            </a:r>
            <a:r>
              <a:rPr lang="en-US" dirty="0"/>
              <a:t>type of anemia is caused by autoantibodies that bind red cells best at temperatures </a:t>
            </a:r>
            <a:r>
              <a:rPr lang="en-US" dirty="0" smtClean="0"/>
              <a:t>below 37°C</a:t>
            </a:r>
            <a:r>
              <a:rPr lang="en-US" dirty="0"/>
              <a:t>, usually below 31°C</a:t>
            </a:r>
            <a:r>
              <a:rPr lang="en-US" dirty="0" smtClean="0"/>
              <a:t>.</a:t>
            </a:r>
          </a:p>
          <a:p>
            <a:pPr marL="0" indent="0" algn="l">
              <a:buNone/>
            </a:pPr>
            <a:r>
              <a:rPr lang="en-US" dirty="0" smtClean="0"/>
              <a:t>- The </a:t>
            </a:r>
            <a:r>
              <a:rPr lang="en-US" dirty="0"/>
              <a:t>complement system plays a </a:t>
            </a:r>
            <a:r>
              <a:rPr lang="en-US" dirty="0" smtClean="0"/>
              <a:t>major role </a:t>
            </a:r>
            <a:r>
              <a:rPr lang="en-US" dirty="0"/>
              <a:t>in red cell destruction</a:t>
            </a:r>
            <a:r>
              <a:rPr lang="en-US" dirty="0" smtClean="0"/>
              <a:t>.</a:t>
            </a:r>
          </a:p>
          <a:p>
            <a:pPr marL="0" indent="0" algn="l">
              <a:buNone/>
            </a:pPr>
            <a:r>
              <a:rPr lang="en-US" dirty="0" smtClean="0"/>
              <a:t>- It </a:t>
            </a:r>
            <a:r>
              <a:rPr lang="en-US" dirty="0"/>
              <a:t>is classified as either primary (chronic cold agglutinin disease) or</a:t>
            </a:r>
          </a:p>
          <a:p>
            <a:pPr marL="0" indent="0" algn="l">
              <a:buNone/>
            </a:pPr>
            <a:r>
              <a:rPr lang="en-US" dirty="0"/>
              <a:t>secondary (generally as a result of Mycoplasma pneumoniae infection or Epstein-Barr </a:t>
            </a:r>
            <a:r>
              <a:rPr lang="en-US" dirty="0" smtClean="0"/>
              <a:t>virus, or lymphoproliferative disorders, like </a:t>
            </a:r>
            <a:r>
              <a:rPr lang="en-US" dirty="0" err="1" smtClean="0"/>
              <a:t>Waldenstrom</a:t>
            </a:r>
            <a:r>
              <a:rPr lang="en-US" dirty="0" smtClean="0"/>
              <a:t> macroglobulinemia).</a:t>
            </a:r>
            <a:endParaRPr lang="en-US" dirty="0"/>
          </a:p>
          <a:p>
            <a:pPr marL="0" indent="0" algn="l">
              <a:buNone/>
            </a:pPr>
            <a:r>
              <a:rPr lang="en-US" dirty="0" smtClean="0"/>
              <a:t>- Peak </a:t>
            </a:r>
            <a:r>
              <a:rPr lang="en-US" dirty="0"/>
              <a:t>incidence for the primary (chronic) syndrome is in persons older than 50 years.</a:t>
            </a:r>
          </a:p>
          <a:p>
            <a:pPr marL="0" indent="0" algn="l">
              <a:buNone/>
            </a:pPr>
            <a:r>
              <a:rPr lang="en-US" dirty="0" smtClean="0"/>
              <a:t>- This </a:t>
            </a:r>
            <a:r>
              <a:rPr lang="en-US" dirty="0"/>
              <a:t>disorder characteristically has monoclonal </a:t>
            </a:r>
            <a:r>
              <a:rPr lang="en-US" b="1" dirty="0" err="1"/>
              <a:t>IgM</a:t>
            </a:r>
            <a:r>
              <a:rPr lang="en-US" dirty="0"/>
              <a:t> cold </a:t>
            </a:r>
            <a:r>
              <a:rPr lang="en-US" dirty="0" smtClean="0"/>
              <a:t>agglutinins</a:t>
            </a:r>
            <a:endParaRPr lang="ar-IQ" dirty="0"/>
          </a:p>
        </p:txBody>
      </p:sp>
    </p:spTree>
    <p:extLst>
      <p:ext uri="{BB962C8B-B14F-4D97-AF65-F5344CB8AC3E}">
        <p14:creationId xmlns:p14="http://schemas.microsoft.com/office/powerpoint/2010/main" val="21250220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0608"/>
            <a:ext cx="10515600" cy="6156102"/>
          </a:xfrm>
        </p:spPr>
        <p:txBody>
          <a:bodyPr/>
          <a:lstStyle/>
          <a:p>
            <a:pPr marL="0" indent="0" algn="l">
              <a:buNone/>
            </a:pPr>
            <a:r>
              <a:rPr lang="en-US" sz="3600" b="1" dirty="0"/>
              <a:t>Clinical Features</a:t>
            </a:r>
          </a:p>
          <a:p>
            <a:pPr marL="0" indent="0" algn="l">
              <a:buNone/>
            </a:pPr>
            <a:endParaRPr lang="en-US" dirty="0" smtClean="0"/>
          </a:p>
          <a:p>
            <a:pPr marL="0" indent="0" algn="l">
              <a:buNone/>
            </a:pPr>
            <a:r>
              <a:rPr lang="en-US" dirty="0" smtClean="0"/>
              <a:t>- Cold-agglutinin–mediated </a:t>
            </a:r>
            <a:r>
              <a:rPr lang="en-US" dirty="0"/>
              <a:t>hemolysis accounts for 10% to 20% of all cases of </a:t>
            </a:r>
            <a:r>
              <a:rPr lang="en-US" dirty="0" smtClean="0"/>
              <a:t>autoimmune hemolytic </a:t>
            </a:r>
            <a:r>
              <a:rPr lang="en-US" dirty="0"/>
              <a:t>anemia.</a:t>
            </a:r>
          </a:p>
          <a:p>
            <a:pPr marL="0" indent="0" algn="l">
              <a:buNone/>
            </a:pPr>
            <a:r>
              <a:rPr lang="en-US" dirty="0" smtClean="0"/>
              <a:t>- Women </a:t>
            </a:r>
            <a:r>
              <a:rPr lang="en-US" dirty="0"/>
              <a:t>are affected more commonly than men.</a:t>
            </a:r>
          </a:p>
          <a:p>
            <a:pPr marL="0" indent="0" algn="l">
              <a:buNone/>
            </a:pPr>
            <a:r>
              <a:rPr lang="en-US" dirty="0" smtClean="0"/>
              <a:t>- </a:t>
            </a:r>
            <a:r>
              <a:rPr lang="en-US" dirty="0" err="1" smtClean="0"/>
              <a:t>Acrocyanosis</a:t>
            </a:r>
            <a:r>
              <a:rPr lang="en-US" dirty="0" smtClean="0"/>
              <a:t> </a:t>
            </a:r>
            <a:r>
              <a:rPr lang="en-US" dirty="0"/>
              <a:t>is frequently observed, but skin ulceration and necrosis are uncommon.</a:t>
            </a:r>
          </a:p>
          <a:p>
            <a:pPr marL="0" indent="0" algn="l">
              <a:buNone/>
            </a:pPr>
            <a:r>
              <a:rPr lang="en-US" dirty="0" smtClean="0"/>
              <a:t>- Splenomegaly </a:t>
            </a:r>
            <a:r>
              <a:rPr lang="en-US" dirty="0"/>
              <a:t>may occasionally be seen in the idiopathic form.</a:t>
            </a:r>
          </a:p>
          <a:p>
            <a:pPr marL="0" indent="0" algn="l">
              <a:buNone/>
            </a:pPr>
            <a:r>
              <a:rPr lang="en-US" dirty="0" smtClean="0"/>
              <a:t>- The </a:t>
            </a:r>
            <a:r>
              <a:rPr lang="en-US" dirty="0"/>
              <a:t>hemolysis caused by mycoplasma infection develops as the patient recovers from </a:t>
            </a:r>
            <a:r>
              <a:rPr lang="en-US" dirty="0" smtClean="0"/>
              <a:t>the infection </a:t>
            </a:r>
            <a:r>
              <a:rPr lang="en-US" dirty="0"/>
              <a:t>and is self-limited, lasting 1 to 3 weeks.</a:t>
            </a:r>
            <a:endParaRPr lang="ar-IQ" dirty="0"/>
          </a:p>
        </p:txBody>
      </p:sp>
    </p:spTree>
    <p:extLst>
      <p:ext uri="{BB962C8B-B14F-4D97-AF65-F5344CB8AC3E}">
        <p14:creationId xmlns:p14="http://schemas.microsoft.com/office/powerpoint/2010/main" val="34225907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3487"/>
            <a:ext cx="10515600" cy="6194738"/>
          </a:xfrm>
        </p:spPr>
        <p:txBody>
          <a:bodyPr/>
          <a:lstStyle/>
          <a:p>
            <a:pPr marL="0" indent="0" algn="l">
              <a:buNone/>
            </a:pPr>
            <a:r>
              <a:rPr lang="en-US" b="1" dirty="0">
                <a:solidFill>
                  <a:srgbClr val="FF0000"/>
                </a:solidFill>
              </a:rPr>
              <a:t>Laboratory </a:t>
            </a:r>
            <a:r>
              <a:rPr lang="en-US" b="1" dirty="0" smtClean="0">
                <a:solidFill>
                  <a:srgbClr val="FF0000"/>
                </a:solidFill>
              </a:rPr>
              <a:t>Features</a:t>
            </a:r>
            <a:endParaRPr lang="en-US" dirty="0" smtClean="0"/>
          </a:p>
          <a:p>
            <a:pPr marL="0" indent="0" algn="l">
              <a:buNone/>
            </a:pPr>
            <a:r>
              <a:rPr lang="en-US" dirty="0" smtClean="0"/>
              <a:t>- Anemia </a:t>
            </a:r>
            <a:r>
              <a:rPr lang="en-US" dirty="0"/>
              <a:t>is usually mild to moderate. On the blood film the red cells show </a:t>
            </a:r>
            <a:r>
              <a:rPr lang="en-US" dirty="0" err="1" smtClean="0"/>
              <a:t>autoagglutination</a:t>
            </a:r>
            <a:r>
              <a:rPr lang="en-US" dirty="0" smtClean="0"/>
              <a:t>, </a:t>
            </a:r>
            <a:r>
              <a:rPr lang="en-US" dirty="0" err="1"/>
              <a:t>polychromasia</a:t>
            </a:r>
            <a:r>
              <a:rPr lang="en-US" dirty="0"/>
              <a:t>, and spherocytosis.</a:t>
            </a:r>
          </a:p>
          <a:p>
            <a:pPr marL="0" indent="0" algn="l">
              <a:buNone/>
            </a:pPr>
            <a:r>
              <a:rPr lang="en-US" dirty="0" smtClean="0"/>
              <a:t>- High serum </a:t>
            </a:r>
            <a:r>
              <a:rPr lang="en-US" dirty="0"/>
              <a:t>titers of cold agglutinins (generally </a:t>
            </a:r>
            <a:r>
              <a:rPr lang="en-US" dirty="0" err="1"/>
              <a:t>IgM</a:t>
            </a:r>
            <a:r>
              <a:rPr lang="en-US" dirty="0"/>
              <a:t>) </a:t>
            </a:r>
            <a:endParaRPr lang="en-US" dirty="0" smtClean="0"/>
          </a:p>
          <a:p>
            <a:pPr marL="0" indent="0" algn="l">
              <a:buNone/>
            </a:pPr>
            <a:r>
              <a:rPr lang="en-US" dirty="0" smtClean="0"/>
              <a:t>- Positive DAT</a:t>
            </a:r>
            <a:endParaRPr lang="ar-IQ" dirty="0"/>
          </a:p>
        </p:txBody>
      </p:sp>
      <p:pic>
        <p:nvPicPr>
          <p:cNvPr id="4" name="Picture 3"/>
          <p:cNvPicPr>
            <a:picLocks noChangeAspect="1"/>
          </p:cNvPicPr>
          <p:nvPr/>
        </p:nvPicPr>
        <p:blipFill>
          <a:blip r:embed="rId2"/>
          <a:stretch>
            <a:fillRect/>
          </a:stretch>
        </p:blipFill>
        <p:spPr>
          <a:xfrm>
            <a:off x="1931831" y="2807594"/>
            <a:ext cx="8461419" cy="3760631"/>
          </a:xfrm>
          <a:prstGeom prst="rect">
            <a:avLst/>
          </a:prstGeom>
        </p:spPr>
      </p:pic>
    </p:spTree>
    <p:extLst>
      <p:ext uri="{BB962C8B-B14F-4D97-AF65-F5344CB8AC3E}">
        <p14:creationId xmlns:p14="http://schemas.microsoft.com/office/powerpoint/2010/main" val="16549282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3487"/>
            <a:ext cx="10515600" cy="6078828"/>
          </a:xfrm>
        </p:spPr>
        <p:txBody>
          <a:bodyPr>
            <a:normAutofit lnSpcReduction="10000"/>
          </a:bodyPr>
          <a:lstStyle/>
          <a:p>
            <a:pPr marL="0" indent="0" algn="l">
              <a:buNone/>
            </a:pPr>
            <a:r>
              <a:rPr lang="en-US" sz="3200" b="1" dirty="0" smtClean="0">
                <a:solidFill>
                  <a:srgbClr val="FF0000"/>
                </a:solidFill>
              </a:rPr>
              <a:t>Treatment</a:t>
            </a:r>
          </a:p>
          <a:p>
            <a:pPr marL="0" indent="0" algn="l">
              <a:buNone/>
            </a:pPr>
            <a:endParaRPr lang="en-US" dirty="0" smtClean="0"/>
          </a:p>
          <a:p>
            <a:pPr marL="0" indent="0" algn="l">
              <a:buNone/>
            </a:pPr>
            <a:r>
              <a:rPr lang="en-US" sz="3200" dirty="0" smtClean="0"/>
              <a:t>- Treatment of the underlying cause</a:t>
            </a:r>
          </a:p>
          <a:p>
            <a:pPr marL="0" indent="0" algn="l">
              <a:buNone/>
            </a:pPr>
            <a:r>
              <a:rPr lang="en-US" sz="3200" dirty="0" smtClean="0"/>
              <a:t>- Keeping </a:t>
            </a:r>
            <a:r>
              <a:rPr lang="en-US" sz="3200" dirty="0"/>
              <a:t>the patient warm is important and may be the only treatment needed for </a:t>
            </a:r>
            <a:r>
              <a:rPr lang="en-US" sz="3200" dirty="0" smtClean="0"/>
              <a:t>mild conditions</a:t>
            </a:r>
            <a:r>
              <a:rPr lang="en-US" sz="3200" dirty="0"/>
              <a:t>.</a:t>
            </a:r>
          </a:p>
          <a:p>
            <a:pPr marL="0" indent="0" algn="l">
              <a:buNone/>
            </a:pPr>
            <a:r>
              <a:rPr lang="en-US" sz="3200" dirty="0" smtClean="0"/>
              <a:t>- </a:t>
            </a:r>
            <a:r>
              <a:rPr lang="en-US" sz="3200" b="1" dirty="0" smtClean="0"/>
              <a:t>Rituximab</a:t>
            </a:r>
            <a:r>
              <a:rPr lang="en-US" sz="3200" dirty="0" smtClean="0"/>
              <a:t> </a:t>
            </a:r>
          </a:p>
          <a:p>
            <a:pPr marL="0" indent="0" algn="l">
              <a:buNone/>
            </a:pPr>
            <a:r>
              <a:rPr lang="en-US" sz="3200" dirty="0" smtClean="0"/>
              <a:t>- </a:t>
            </a:r>
            <a:r>
              <a:rPr lang="en-US" sz="3200" b="1" dirty="0" smtClean="0"/>
              <a:t>Fludarabine, Chlorambucil </a:t>
            </a:r>
            <a:r>
              <a:rPr lang="en-US" sz="3200" b="1" dirty="0"/>
              <a:t>or cyclophosphamide </a:t>
            </a:r>
            <a:r>
              <a:rPr lang="en-US" sz="3200" dirty="0"/>
              <a:t>have been used for more severe chronic cases.</a:t>
            </a:r>
          </a:p>
          <a:p>
            <a:pPr marL="0" indent="0" algn="l">
              <a:buNone/>
            </a:pPr>
            <a:r>
              <a:rPr lang="en-US" sz="3200" dirty="0" smtClean="0"/>
              <a:t>- </a:t>
            </a:r>
            <a:r>
              <a:rPr lang="en-US" sz="3200" b="1" dirty="0" smtClean="0"/>
              <a:t>Splenectomy</a:t>
            </a:r>
            <a:r>
              <a:rPr lang="en-US" sz="3200" dirty="0" smtClean="0"/>
              <a:t> </a:t>
            </a:r>
            <a:r>
              <a:rPr lang="en-US" sz="3200" dirty="0"/>
              <a:t>and </a:t>
            </a:r>
            <a:r>
              <a:rPr lang="en-US" sz="3200" b="1" dirty="0"/>
              <a:t>glucocorticoids</a:t>
            </a:r>
            <a:r>
              <a:rPr lang="en-US" sz="3200" dirty="0"/>
              <a:t> generally are not </a:t>
            </a:r>
            <a:r>
              <a:rPr lang="en-US" sz="3200" dirty="0" smtClean="0"/>
              <a:t>helpful, </a:t>
            </a:r>
            <a:r>
              <a:rPr lang="en-US" sz="3200" dirty="0"/>
              <a:t>although very high dose glucocorticoids may </a:t>
            </a:r>
            <a:r>
              <a:rPr lang="en-US" sz="3200" dirty="0" smtClean="0"/>
              <a:t>be useful </a:t>
            </a:r>
            <a:r>
              <a:rPr lang="en-US" sz="3200" dirty="0"/>
              <a:t>in severely ill patients.</a:t>
            </a:r>
          </a:p>
          <a:p>
            <a:pPr marL="0" indent="0" algn="l">
              <a:buNone/>
            </a:pPr>
            <a:r>
              <a:rPr lang="en-US" sz="3200" dirty="0" smtClean="0"/>
              <a:t>- In </a:t>
            </a:r>
            <a:r>
              <a:rPr lang="en-US" sz="3200" dirty="0"/>
              <a:t>critically ill patients, </a:t>
            </a:r>
            <a:r>
              <a:rPr lang="en-US" sz="3200" b="1" dirty="0"/>
              <a:t>plasmapheresis</a:t>
            </a:r>
            <a:r>
              <a:rPr lang="en-US" sz="3200" dirty="0"/>
              <a:t> may provide temporary relief</a:t>
            </a:r>
            <a:r>
              <a:rPr lang="en-US" sz="3200" dirty="0" smtClean="0"/>
              <a:t>.</a:t>
            </a:r>
            <a:endParaRPr lang="ar-IQ" dirty="0"/>
          </a:p>
        </p:txBody>
      </p:sp>
    </p:spTree>
    <p:extLst>
      <p:ext uri="{BB962C8B-B14F-4D97-AF65-F5344CB8AC3E}">
        <p14:creationId xmlns:p14="http://schemas.microsoft.com/office/powerpoint/2010/main" val="4607410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3487"/>
            <a:ext cx="10515600" cy="5803476"/>
          </a:xfrm>
        </p:spPr>
        <p:txBody>
          <a:bodyPr>
            <a:normAutofit lnSpcReduction="10000"/>
          </a:bodyPr>
          <a:lstStyle/>
          <a:p>
            <a:pPr marL="0" indent="0" algn="l">
              <a:buNone/>
            </a:pPr>
            <a:r>
              <a:rPr lang="en-US" b="1" dirty="0" smtClean="0">
                <a:solidFill>
                  <a:srgbClr val="FF0000"/>
                </a:solidFill>
                <a:effectLst>
                  <a:outerShdw blurRad="38100" dist="38100" dir="2700000" algn="tl">
                    <a:srgbClr val="000000">
                      <a:alpha val="43137"/>
                    </a:srgbClr>
                  </a:outerShdw>
                </a:effectLst>
              </a:rPr>
              <a:t>Transfusion – Induced </a:t>
            </a:r>
            <a:r>
              <a:rPr lang="en-US" b="1" dirty="0" err="1" smtClean="0">
                <a:solidFill>
                  <a:srgbClr val="FF0000"/>
                </a:solidFill>
                <a:effectLst>
                  <a:outerShdw blurRad="38100" dist="38100" dir="2700000" algn="tl">
                    <a:srgbClr val="000000">
                      <a:alpha val="43137"/>
                    </a:srgbClr>
                  </a:outerShdw>
                </a:effectLst>
              </a:rPr>
              <a:t>Alloimmunization</a:t>
            </a:r>
            <a:endParaRPr lang="en-US" b="1" dirty="0" smtClean="0">
              <a:solidFill>
                <a:srgbClr val="FF0000"/>
              </a:solidFill>
              <a:effectLst>
                <a:outerShdw blurRad="38100" dist="38100" dir="2700000" algn="tl">
                  <a:srgbClr val="000000">
                    <a:alpha val="43137"/>
                  </a:srgbClr>
                </a:outerShdw>
              </a:effectLst>
            </a:endParaRPr>
          </a:p>
          <a:p>
            <a:pPr marL="0" indent="0" algn="l">
              <a:buNone/>
            </a:pPr>
            <a:endParaRPr lang="en-US" dirty="0"/>
          </a:p>
          <a:p>
            <a:pPr marL="0" indent="0" algn="l">
              <a:buNone/>
            </a:pPr>
            <a:r>
              <a:rPr lang="en-US" dirty="0"/>
              <a:t>Allogeneic blood transfusion is a form of temporary transplantation. This procedure introduces a multitude of foreign antigens and living cells into the recipient that persist for a variable time. A recipient who is </a:t>
            </a:r>
            <a:r>
              <a:rPr lang="en-US" dirty="0" err="1"/>
              <a:t>immunocompetent</a:t>
            </a:r>
            <a:r>
              <a:rPr lang="en-US" dirty="0"/>
              <a:t> may mount an immune response to the donor antigens (</a:t>
            </a:r>
            <a:r>
              <a:rPr lang="en-US" dirty="0" err="1"/>
              <a:t>ie</a:t>
            </a:r>
            <a:r>
              <a:rPr lang="en-US" dirty="0"/>
              <a:t>, </a:t>
            </a:r>
            <a:r>
              <a:rPr lang="en-US" dirty="0" err="1"/>
              <a:t>alloimmunization</a:t>
            </a:r>
            <a:r>
              <a:rPr lang="en-US" dirty="0"/>
              <a:t>), resulting in various clinical consequences, depending on the blood cells and specific antigens involved. </a:t>
            </a:r>
            <a:endParaRPr lang="en-US" dirty="0" smtClean="0"/>
          </a:p>
          <a:p>
            <a:pPr marL="0" indent="0" algn="l">
              <a:buNone/>
            </a:pPr>
            <a:r>
              <a:rPr lang="en-US" dirty="0" smtClean="0"/>
              <a:t>The </a:t>
            </a:r>
            <a:r>
              <a:rPr lang="en-US" dirty="0"/>
              <a:t>antigens most commonly involved can be classified into the following categories: </a:t>
            </a:r>
            <a:r>
              <a:rPr lang="en-US" b="1" dirty="0"/>
              <a:t>(1)</a:t>
            </a:r>
            <a:r>
              <a:rPr lang="en-US" dirty="0"/>
              <a:t> human leukocyte antigens (HLAs), class I shared by platelets and leukocytes and class II present on some leukocytes; </a:t>
            </a:r>
            <a:r>
              <a:rPr lang="en-US" b="1" dirty="0"/>
              <a:t>(2)</a:t>
            </a:r>
            <a:r>
              <a:rPr lang="en-US" dirty="0"/>
              <a:t> granulocyte-specific antigens; </a:t>
            </a:r>
            <a:r>
              <a:rPr lang="en-US" b="1" dirty="0"/>
              <a:t>(3)</a:t>
            </a:r>
            <a:r>
              <a:rPr lang="en-US" dirty="0"/>
              <a:t> platelet-specific antigens (human platelet antigens [HPAs]); and </a:t>
            </a:r>
            <a:r>
              <a:rPr lang="en-US" b="1" dirty="0"/>
              <a:t>(4)</a:t>
            </a:r>
            <a:r>
              <a:rPr lang="en-US" dirty="0"/>
              <a:t> RBC-specific antigens.</a:t>
            </a:r>
            <a:endParaRPr lang="ar-IQ" dirty="0"/>
          </a:p>
        </p:txBody>
      </p:sp>
    </p:spTree>
    <p:extLst>
      <p:ext uri="{BB962C8B-B14F-4D97-AF65-F5344CB8AC3E}">
        <p14:creationId xmlns:p14="http://schemas.microsoft.com/office/powerpoint/2010/main" val="605377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5002"/>
            <a:ext cx="10515600" cy="6091707"/>
          </a:xfrm>
        </p:spPr>
        <p:txBody>
          <a:bodyPr/>
          <a:lstStyle/>
          <a:p>
            <a:pPr marL="0" indent="0" algn="l">
              <a:buNone/>
            </a:pPr>
            <a:r>
              <a:rPr lang="en-US" sz="3600" b="1" dirty="0" smtClean="0">
                <a:solidFill>
                  <a:srgbClr val="FF0000"/>
                </a:solidFill>
              </a:rPr>
              <a:t>Definition</a:t>
            </a:r>
          </a:p>
          <a:p>
            <a:pPr marL="0" indent="0" algn="l">
              <a:buNone/>
            </a:pPr>
            <a:endParaRPr lang="en-US" dirty="0"/>
          </a:p>
          <a:p>
            <a:pPr marL="0" indent="0" algn="l">
              <a:buNone/>
            </a:pPr>
            <a:r>
              <a:rPr lang="en-US" dirty="0" smtClean="0"/>
              <a:t>    </a:t>
            </a:r>
            <a:r>
              <a:rPr lang="en-US" sz="3200" dirty="0" smtClean="0"/>
              <a:t>Hemolysis is the premature destruction of erythrocytes. A hemolytic anemia will develop if bone marrow activity cannot compensate for the erythrocyte loss. </a:t>
            </a:r>
          </a:p>
          <a:p>
            <a:pPr marL="0" indent="0" algn="l">
              <a:buNone/>
            </a:pPr>
            <a:r>
              <a:rPr lang="en-US" sz="3200" dirty="0"/>
              <a:t> </a:t>
            </a:r>
            <a:r>
              <a:rPr lang="en-US" sz="3200" dirty="0" smtClean="0"/>
              <a:t>   </a:t>
            </a:r>
          </a:p>
          <a:p>
            <a:pPr marL="0" indent="0" algn="l">
              <a:buNone/>
            </a:pPr>
            <a:r>
              <a:rPr lang="en-US" sz="3200" dirty="0"/>
              <a:t> </a:t>
            </a:r>
            <a:r>
              <a:rPr lang="en-US" sz="3200" dirty="0" smtClean="0"/>
              <a:t>  The severity of the anemia depends on whether the onset of hemolysis is gradual or abrupt and on the extent of erythrocyte destruction. </a:t>
            </a:r>
            <a:endParaRPr lang="ar-IQ" sz="3200" dirty="0"/>
          </a:p>
        </p:txBody>
      </p:sp>
    </p:spTree>
    <p:extLst>
      <p:ext uri="{BB962C8B-B14F-4D97-AF65-F5344CB8AC3E}">
        <p14:creationId xmlns:p14="http://schemas.microsoft.com/office/powerpoint/2010/main" val="15645348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5002"/>
            <a:ext cx="10515600" cy="6065949"/>
          </a:xfrm>
        </p:spPr>
        <p:txBody>
          <a:bodyPr/>
          <a:lstStyle/>
          <a:p>
            <a:pPr marL="0" indent="0" algn="l">
              <a:buNone/>
            </a:pPr>
            <a:r>
              <a:rPr lang="en-US" b="1" dirty="0" err="1">
                <a:solidFill>
                  <a:srgbClr val="FF0000"/>
                </a:solidFill>
              </a:rPr>
              <a:t>Alloimmunization</a:t>
            </a:r>
            <a:r>
              <a:rPr lang="en-US" b="1" dirty="0">
                <a:solidFill>
                  <a:srgbClr val="FF0000"/>
                </a:solidFill>
              </a:rPr>
              <a:t> against RBCs</a:t>
            </a:r>
          </a:p>
          <a:p>
            <a:pPr algn="l"/>
            <a:endParaRPr lang="en-US" dirty="0"/>
          </a:p>
          <a:p>
            <a:pPr marL="0" indent="0" algn="l">
              <a:buNone/>
            </a:pPr>
            <a:r>
              <a:rPr lang="en-US" b="1" dirty="0"/>
              <a:t>Acute</a:t>
            </a:r>
            <a:r>
              <a:rPr lang="en-US" dirty="0"/>
              <a:t> intravascular hemolytic transfusion reactions (rarely a consequence of </a:t>
            </a:r>
            <a:r>
              <a:rPr lang="en-US" dirty="0" err="1"/>
              <a:t>alloimmunization</a:t>
            </a:r>
            <a:r>
              <a:rPr lang="en-US" dirty="0"/>
              <a:t> and almost always caused by ABO antibodies</a:t>
            </a:r>
            <a:r>
              <a:rPr lang="en-US" dirty="0" smtClean="0"/>
              <a:t>).</a:t>
            </a:r>
            <a:endParaRPr lang="en-US" dirty="0"/>
          </a:p>
          <a:p>
            <a:pPr algn="l"/>
            <a:endParaRPr lang="en-US" dirty="0"/>
          </a:p>
          <a:p>
            <a:pPr marL="0" indent="0" algn="l">
              <a:buNone/>
            </a:pPr>
            <a:r>
              <a:rPr lang="en-US" b="1" dirty="0"/>
              <a:t>Delayed</a:t>
            </a:r>
            <a:r>
              <a:rPr lang="en-US" dirty="0"/>
              <a:t> hemolytic transfusion reactions (DHTRs) (hemolysis caused by RBC alloantibodies typically presenting clinically 7–14 days after transfusion</a:t>
            </a:r>
            <a:r>
              <a:rPr lang="en-US" dirty="0" smtClean="0"/>
              <a:t>).</a:t>
            </a:r>
            <a:endParaRPr lang="en-US" dirty="0"/>
          </a:p>
          <a:p>
            <a:pPr algn="l"/>
            <a:endParaRPr lang="en-US" dirty="0"/>
          </a:p>
          <a:p>
            <a:pPr marL="0" indent="0" algn="l">
              <a:buNone/>
            </a:pPr>
            <a:r>
              <a:rPr lang="en-US" dirty="0" smtClean="0"/>
              <a:t>Hemolytic </a:t>
            </a:r>
            <a:r>
              <a:rPr lang="en-US" dirty="0"/>
              <a:t>disease of the fetus and newborn (mother's </a:t>
            </a:r>
            <a:r>
              <a:rPr lang="en-US" dirty="0" err="1"/>
              <a:t>alloimmunization</a:t>
            </a:r>
            <a:r>
              <a:rPr lang="en-US" dirty="0"/>
              <a:t> against red blood cell fetal antigens, most often resulting from previous pregnancies</a:t>
            </a:r>
            <a:r>
              <a:rPr lang="en-US" dirty="0" smtClean="0"/>
              <a:t>).</a:t>
            </a:r>
            <a:endParaRPr lang="ar-IQ" dirty="0"/>
          </a:p>
        </p:txBody>
      </p:sp>
    </p:spTree>
    <p:extLst>
      <p:ext uri="{BB962C8B-B14F-4D97-AF65-F5344CB8AC3E}">
        <p14:creationId xmlns:p14="http://schemas.microsoft.com/office/powerpoint/2010/main" val="24003685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a:blip r:embed="rId2"/>
          <a:stretch>
            <a:fillRect/>
          </a:stretch>
        </p:blipFill>
        <p:spPr>
          <a:xfrm>
            <a:off x="592428" y="244699"/>
            <a:ext cx="10998558" cy="6375042"/>
          </a:xfrm>
          <a:prstGeom prst="rect">
            <a:avLst/>
          </a:prstGeom>
        </p:spPr>
      </p:pic>
    </p:spTree>
    <p:extLst>
      <p:ext uri="{BB962C8B-B14F-4D97-AF65-F5344CB8AC3E}">
        <p14:creationId xmlns:p14="http://schemas.microsoft.com/office/powerpoint/2010/main" val="35152489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5002"/>
            <a:ext cx="10515600" cy="6091707"/>
          </a:xfrm>
        </p:spPr>
        <p:txBody>
          <a:bodyPr/>
          <a:lstStyle/>
          <a:p>
            <a:pPr marL="0" indent="0" algn="l">
              <a:buNone/>
            </a:pPr>
            <a:r>
              <a:rPr lang="en-US" sz="3200" dirty="0" smtClean="0">
                <a:solidFill>
                  <a:srgbClr val="FF0000"/>
                </a:solidFill>
              </a:rPr>
              <a:t>Acute hemolytic transfusion reaction</a:t>
            </a:r>
          </a:p>
          <a:p>
            <a:pPr marL="0" indent="0" algn="l">
              <a:buNone/>
            </a:pPr>
            <a:endParaRPr lang="en-US" sz="3200" dirty="0">
              <a:solidFill>
                <a:srgbClr val="FF0000"/>
              </a:solidFill>
            </a:endParaRPr>
          </a:p>
          <a:p>
            <a:pPr marL="0" indent="0" algn="l">
              <a:buNone/>
            </a:pPr>
            <a:r>
              <a:rPr lang="en-US" dirty="0"/>
              <a:t> </a:t>
            </a:r>
            <a:r>
              <a:rPr lang="en-US" dirty="0" smtClean="0"/>
              <a:t>     </a:t>
            </a:r>
          </a:p>
          <a:p>
            <a:pPr marL="0" indent="0" algn="l">
              <a:buNone/>
            </a:pPr>
            <a:r>
              <a:rPr lang="en-US" dirty="0"/>
              <a:t> </a:t>
            </a:r>
            <a:r>
              <a:rPr lang="en-US" dirty="0" smtClean="0"/>
              <a:t>    </a:t>
            </a:r>
            <a:r>
              <a:rPr lang="en-US" sz="3200" dirty="0" smtClean="0"/>
              <a:t>AHTR is </a:t>
            </a:r>
            <a:r>
              <a:rPr lang="en-US" sz="3200" dirty="0"/>
              <a:t>a life-threatening reaction to receiving a blood transfusion. AHTRs occur within 24 hours of the transfusion and can be triggered by a few milliliters of blood. The reaction is triggered </a:t>
            </a:r>
            <a:r>
              <a:rPr lang="en-US" sz="3200" dirty="0" smtClean="0"/>
              <a:t>by naturally – occurring or </a:t>
            </a:r>
            <a:r>
              <a:rPr lang="en-US" sz="3200" dirty="0"/>
              <a:t>pre-formed host antibodies destroying donor red blood cells. AHTR typically occurs when there is an ABO blood group </a:t>
            </a:r>
            <a:r>
              <a:rPr lang="en-US" sz="3200" dirty="0" smtClean="0"/>
              <a:t>incompatibility.</a:t>
            </a:r>
            <a:endParaRPr lang="ar-IQ" sz="3200" dirty="0"/>
          </a:p>
        </p:txBody>
      </p:sp>
    </p:spTree>
    <p:extLst>
      <p:ext uri="{BB962C8B-B14F-4D97-AF65-F5344CB8AC3E}">
        <p14:creationId xmlns:p14="http://schemas.microsoft.com/office/powerpoint/2010/main" val="42851504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99244"/>
            <a:ext cx="10515600" cy="6091707"/>
          </a:xfrm>
        </p:spPr>
        <p:txBody>
          <a:bodyPr/>
          <a:lstStyle/>
          <a:p>
            <a:pPr marL="0" indent="0" algn="l">
              <a:buNone/>
            </a:pPr>
            <a:r>
              <a:rPr lang="en-US" b="1" dirty="0" smtClean="0">
                <a:solidFill>
                  <a:srgbClr val="FF0000"/>
                </a:solidFill>
                <a:effectLst>
                  <a:outerShdw blurRad="38100" dist="38100" dir="2700000" algn="tl">
                    <a:srgbClr val="000000">
                      <a:alpha val="43137"/>
                    </a:srgbClr>
                  </a:outerShdw>
                </a:effectLst>
              </a:rPr>
              <a:t>Clinical presentation</a:t>
            </a:r>
          </a:p>
          <a:p>
            <a:pPr marL="0" indent="0" algn="l">
              <a:buNone/>
            </a:pPr>
            <a:endParaRPr lang="en-US" dirty="0"/>
          </a:p>
          <a:p>
            <a:pPr marL="0" indent="0" algn="l">
              <a:buNone/>
            </a:pPr>
            <a:r>
              <a:rPr lang="en-US" dirty="0" smtClean="0"/>
              <a:t>    Early </a:t>
            </a:r>
            <a:r>
              <a:rPr lang="en-US" dirty="0"/>
              <a:t>acute hemolytic transfusion reactions are typically characterized by </a:t>
            </a:r>
            <a:r>
              <a:rPr lang="en-US" b="1" dirty="0"/>
              <a:t>fever</a:t>
            </a:r>
            <a:r>
              <a:rPr lang="en-US" dirty="0"/>
              <a:t>, which may be accompanied by </a:t>
            </a:r>
            <a:r>
              <a:rPr lang="en-US" b="1" dirty="0"/>
              <a:t>rigors (chills). </a:t>
            </a:r>
            <a:r>
              <a:rPr lang="en-US" dirty="0"/>
              <a:t>Mild cases are also typically characterized by </a:t>
            </a:r>
            <a:r>
              <a:rPr lang="en-US" b="1" dirty="0"/>
              <a:t>abdominal, back, flank, or chest pain</a:t>
            </a:r>
            <a:r>
              <a:rPr lang="en-US" dirty="0"/>
              <a:t>. More severe cases may be characterized by </a:t>
            </a:r>
            <a:r>
              <a:rPr lang="en-US" b="1" dirty="0"/>
              <a:t>shortness of breath</a:t>
            </a:r>
            <a:r>
              <a:rPr lang="en-US" dirty="0"/>
              <a:t>, </a:t>
            </a:r>
            <a:r>
              <a:rPr lang="en-US" b="1" dirty="0"/>
              <a:t>low blood pressure, </a:t>
            </a:r>
            <a:r>
              <a:rPr lang="en-US" b="1" dirty="0" err="1"/>
              <a:t>hemoglobinuria</a:t>
            </a:r>
            <a:r>
              <a:rPr lang="en-US" dirty="0"/>
              <a:t>, and may progress to shock and </a:t>
            </a:r>
            <a:r>
              <a:rPr lang="en-US" b="1" dirty="0"/>
              <a:t>disseminated intravascular coagulation</a:t>
            </a:r>
            <a:r>
              <a:rPr lang="en-US" dirty="0"/>
              <a:t>. In anesthetized or unconscious patients, </a:t>
            </a:r>
            <a:r>
              <a:rPr lang="en-US" b="1" dirty="0"/>
              <a:t>hematuria</a:t>
            </a:r>
            <a:r>
              <a:rPr lang="en-US" dirty="0"/>
              <a:t> </a:t>
            </a:r>
            <a:r>
              <a:rPr lang="en-US" dirty="0" smtClean="0"/>
              <a:t>may </a:t>
            </a:r>
            <a:r>
              <a:rPr lang="en-US" dirty="0"/>
              <a:t>be the first </a:t>
            </a:r>
            <a:r>
              <a:rPr lang="en-US" dirty="0" smtClean="0"/>
              <a:t>sign. </a:t>
            </a:r>
            <a:r>
              <a:rPr lang="en-US" dirty="0"/>
              <a:t>Other symptoms include </a:t>
            </a:r>
            <a:r>
              <a:rPr lang="en-US" b="1" dirty="0"/>
              <a:t>nausea, vomiting, and wheezing</a:t>
            </a:r>
            <a:r>
              <a:rPr lang="en-US" dirty="0" smtClean="0"/>
              <a:t>.</a:t>
            </a:r>
          </a:p>
          <a:p>
            <a:pPr marL="0" indent="0" algn="l">
              <a:buNone/>
            </a:pPr>
            <a:endParaRPr lang="en-US" dirty="0"/>
          </a:p>
          <a:p>
            <a:pPr marL="0" indent="0" algn="l">
              <a:buNone/>
            </a:pPr>
            <a:r>
              <a:rPr lang="en-US" dirty="0" smtClean="0"/>
              <a:t>    </a:t>
            </a:r>
            <a:r>
              <a:rPr lang="en-US" b="1" dirty="0" smtClean="0"/>
              <a:t>DAT +ve</a:t>
            </a:r>
            <a:endParaRPr lang="ar-IQ" b="1" dirty="0"/>
          </a:p>
        </p:txBody>
      </p:sp>
    </p:spTree>
    <p:extLst>
      <p:ext uri="{BB962C8B-B14F-4D97-AF65-F5344CB8AC3E}">
        <p14:creationId xmlns:p14="http://schemas.microsoft.com/office/powerpoint/2010/main" val="42726426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3638"/>
            <a:ext cx="10515600" cy="6053071"/>
          </a:xfrm>
        </p:spPr>
        <p:txBody>
          <a:bodyPr>
            <a:normAutofit/>
          </a:bodyPr>
          <a:lstStyle/>
          <a:p>
            <a:pPr marL="0" indent="0" algn="l">
              <a:buNone/>
            </a:pPr>
            <a:r>
              <a:rPr lang="en-US" b="1" dirty="0" smtClean="0">
                <a:solidFill>
                  <a:srgbClr val="FF0000"/>
                </a:solidFill>
                <a:effectLst>
                  <a:outerShdw blurRad="38100" dist="38100" dir="2700000" algn="tl">
                    <a:srgbClr val="000000">
                      <a:alpha val="43137"/>
                    </a:srgbClr>
                  </a:outerShdw>
                </a:effectLst>
              </a:rPr>
              <a:t>Management</a:t>
            </a:r>
          </a:p>
          <a:p>
            <a:pPr marL="0" indent="0" algn="l">
              <a:buNone/>
            </a:pPr>
            <a:endParaRPr lang="en-US" dirty="0"/>
          </a:p>
          <a:p>
            <a:pPr marL="0" indent="0" algn="l">
              <a:buNone/>
            </a:pPr>
            <a:r>
              <a:rPr lang="en-US" dirty="0" smtClean="0"/>
              <a:t>- Discontinuation </a:t>
            </a:r>
            <a:r>
              <a:rPr lang="en-US" dirty="0"/>
              <a:t>of the </a:t>
            </a:r>
            <a:r>
              <a:rPr lang="en-US" dirty="0" smtClean="0"/>
              <a:t>transfusion</a:t>
            </a:r>
          </a:p>
          <a:p>
            <a:pPr marL="0" indent="0" algn="l">
              <a:buNone/>
            </a:pPr>
            <a:r>
              <a:rPr lang="en-US" dirty="0" smtClean="0"/>
              <a:t>- Fluid replacement</a:t>
            </a:r>
          </a:p>
          <a:p>
            <a:pPr marL="0" indent="0" algn="l">
              <a:buNone/>
            </a:pPr>
            <a:r>
              <a:rPr lang="en-US" dirty="0" smtClean="0"/>
              <a:t>- Close </a:t>
            </a:r>
            <a:r>
              <a:rPr lang="en-US" dirty="0"/>
              <a:t>monitoring of vital </a:t>
            </a:r>
            <a:r>
              <a:rPr lang="en-US" dirty="0" smtClean="0"/>
              <a:t>and </a:t>
            </a:r>
            <a:r>
              <a:rPr lang="en-US" dirty="0"/>
              <a:t>supportive care, which may include diuretics, blood pressure </a:t>
            </a:r>
            <a:r>
              <a:rPr lang="en-US" dirty="0" smtClean="0"/>
              <a:t>support</a:t>
            </a:r>
          </a:p>
          <a:p>
            <a:pPr marL="0" indent="0" algn="l">
              <a:buNone/>
            </a:pPr>
            <a:r>
              <a:rPr lang="en-US" dirty="0" smtClean="0"/>
              <a:t>- Treatment </a:t>
            </a:r>
            <a:r>
              <a:rPr lang="en-US" dirty="0"/>
              <a:t>of disseminated intravascular coagulation (with fresh frozen plasma, cryoprecipitate, and platelet </a:t>
            </a:r>
            <a:r>
              <a:rPr lang="en-US" dirty="0" smtClean="0"/>
              <a:t>transfusion </a:t>
            </a:r>
          </a:p>
          <a:p>
            <a:pPr marL="0" indent="0" algn="l">
              <a:buNone/>
            </a:pPr>
            <a:r>
              <a:rPr lang="en-US" dirty="0" smtClean="0"/>
              <a:t>- Dopamine </a:t>
            </a:r>
            <a:r>
              <a:rPr lang="en-US" dirty="0"/>
              <a:t>is used for blood pressure support because it causes vasodilation (dilation of blood vessels) in the kidneys as well as increasing the cardiac </a:t>
            </a:r>
            <a:r>
              <a:rPr lang="en-US" dirty="0" smtClean="0"/>
              <a:t>output.</a:t>
            </a:r>
            <a:endParaRPr lang="ar-IQ" dirty="0"/>
          </a:p>
        </p:txBody>
      </p:sp>
    </p:spTree>
    <p:extLst>
      <p:ext uri="{BB962C8B-B14F-4D97-AF65-F5344CB8AC3E}">
        <p14:creationId xmlns:p14="http://schemas.microsoft.com/office/powerpoint/2010/main" val="9682735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0608"/>
            <a:ext cx="10515600" cy="6259133"/>
          </a:xfrm>
        </p:spPr>
        <p:txBody>
          <a:bodyPr>
            <a:normAutofit/>
          </a:bodyPr>
          <a:lstStyle/>
          <a:p>
            <a:pPr marL="0" indent="0" algn="l">
              <a:buNone/>
            </a:pPr>
            <a:r>
              <a:rPr lang="en-US" sz="3200" b="1" dirty="0" smtClean="0">
                <a:solidFill>
                  <a:srgbClr val="FF0000"/>
                </a:solidFill>
                <a:effectLst>
                  <a:outerShdw blurRad="38100" dist="38100" dir="2700000" algn="tl">
                    <a:srgbClr val="000000">
                      <a:alpha val="43137"/>
                    </a:srgbClr>
                  </a:outerShdw>
                </a:effectLst>
              </a:rPr>
              <a:t>Microangiopathic Hemolytic Anemia (MAHA)</a:t>
            </a:r>
          </a:p>
          <a:p>
            <a:pPr marL="0" indent="0" algn="l">
              <a:buNone/>
            </a:pPr>
            <a:endParaRPr lang="en-US" sz="3200" dirty="0"/>
          </a:p>
          <a:p>
            <a:pPr marL="0" indent="0" algn="l">
              <a:buNone/>
            </a:pPr>
            <a:r>
              <a:rPr lang="en-US" sz="3200" dirty="0" smtClean="0"/>
              <a:t>- Acquired </a:t>
            </a:r>
            <a:r>
              <a:rPr lang="en-US" sz="3200" dirty="0"/>
              <a:t>erythrocyte fragmentation occurs when </a:t>
            </a:r>
            <a:r>
              <a:rPr lang="en-US" sz="3200" dirty="0" smtClean="0"/>
              <a:t>RBC </a:t>
            </a:r>
            <a:r>
              <a:rPr lang="en-US" sz="3200" dirty="0"/>
              <a:t>are forced at high shear </a:t>
            </a:r>
            <a:r>
              <a:rPr lang="en-US" sz="3200" dirty="0" smtClean="0"/>
              <a:t>stress through </a:t>
            </a:r>
            <a:r>
              <a:rPr lang="en-US" sz="3200" dirty="0"/>
              <a:t>partial vascular occlusions or over abnormal vascular surfaces.</a:t>
            </a:r>
          </a:p>
          <a:p>
            <a:pPr marL="0" indent="0" algn="l">
              <a:buNone/>
            </a:pPr>
            <a:endParaRPr lang="en-US" sz="3200" dirty="0" smtClean="0"/>
          </a:p>
          <a:p>
            <a:pPr marL="0" indent="0" algn="l">
              <a:buNone/>
            </a:pPr>
            <a:r>
              <a:rPr lang="en-US" sz="3200" dirty="0" smtClean="0"/>
              <a:t>- In </a:t>
            </a:r>
            <a:r>
              <a:rPr lang="en-US" sz="3200" dirty="0"/>
              <a:t>addition to signs of hemolysis such as anemia, </a:t>
            </a:r>
            <a:r>
              <a:rPr lang="en-US" sz="3200" dirty="0" err="1"/>
              <a:t>reticulocytosis</a:t>
            </a:r>
            <a:r>
              <a:rPr lang="en-US" sz="3200" dirty="0"/>
              <a:t>, decreased </a:t>
            </a:r>
            <a:r>
              <a:rPr lang="en-US" sz="3200" dirty="0" smtClean="0"/>
              <a:t>haptoglobin, elevated </a:t>
            </a:r>
            <a:r>
              <a:rPr lang="en-US" sz="3200" dirty="0"/>
              <a:t>indirect bilirubin, and sometimes elevated serum lactic dehydrogenase, </a:t>
            </a:r>
            <a:r>
              <a:rPr lang="en-US" sz="3200" b="1" dirty="0" smtClean="0"/>
              <a:t>fragmented red </a:t>
            </a:r>
            <a:r>
              <a:rPr lang="en-US" sz="3200" b="1" dirty="0"/>
              <a:t>cells (schistocytes)</a:t>
            </a:r>
            <a:r>
              <a:rPr lang="en-US" sz="3200" dirty="0"/>
              <a:t> are evident in the blood </a:t>
            </a:r>
            <a:r>
              <a:rPr lang="en-US" sz="3200" dirty="0" smtClean="0"/>
              <a:t>film.</a:t>
            </a:r>
            <a:endParaRPr lang="ar-IQ" sz="3200" dirty="0"/>
          </a:p>
        </p:txBody>
      </p:sp>
    </p:spTree>
    <p:extLst>
      <p:ext uri="{BB962C8B-B14F-4D97-AF65-F5344CB8AC3E}">
        <p14:creationId xmlns:p14="http://schemas.microsoft.com/office/powerpoint/2010/main" val="959149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95344"/>
            <a:ext cx="10515600" cy="4351338"/>
          </a:xfrm>
        </p:spPr>
        <p:txBody>
          <a:bodyPr>
            <a:normAutofit/>
          </a:bodyPr>
          <a:lstStyle/>
          <a:p>
            <a:pPr marL="0" indent="0" algn="l">
              <a:buNone/>
            </a:pPr>
            <a:endParaRPr lang="en-US" sz="3200" b="1" dirty="0" smtClean="0"/>
          </a:p>
          <a:p>
            <a:pPr marL="0" indent="0" algn="l">
              <a:buNone/>
            </a:pPr>
            <a:endParaRPr lang="en-US" sz="3200" b="1" dirty="0"/>
          </a:p>
          <a:p>
            <a:pPr marL="0" indent="0" algn="l">
              <a:buNone/>
            </a:pPr>
            <a:r>
              <a:rPr lang="en-US" sz="3200" b="1" dirty="0" smtClean="0"/>
              <a:t>Schistocyte (Fragmented RBC)</a:t>
            </a:r>
            <a:endParaRPr lang="ar-IQ" sz="3200" b="1" dirty="0"/>
          </a:p>
        </p:txBody>
      </p:sp>
      <p:pic>
        <p:nvPicPr>
          <p:cNvPr id="4" name="Picture 3"/>
          <p:cNvPicPr>
            <a:picLocks noChangeAspect="1"/>
          </p:cNvPicPr>
          <p:nvPr/>
        </p:nvPicPr>
        <p:blipFill>
          <a:blip r:embed="rId2"/>
          <a:stretch>
            <a:fillRect/>
          </a:stretch>
        </p:blipFill>
        <p:spPr>
          <a:xfrm>
            <a:off x="6478074" y="940158"/>
            <a:ext cx="5236335" cy="5409127"/>
          </a:xfrm>
          <a:prstGeom prst="rect">
            <a:avLst/>
          </a:prstGeom>
        </p:spPr>
      </p:pic>
    </p:spTree>
    <p:extLst>
      <p:ext uri="{BB962C8B-B14F-4D97-AF65-F5344CB8AC3E}">
        <p14:creationId xmlns:p14="http://schemas.microsoft.com/office/powerpoint/2010/main" val="33438282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34851"/>
            <a:ext cx="10515600" cy="6233374"/>
          </a:xfrm>
        </p:spPr>
        <p:txBody>
          <a:bodyPr>
            <a:normAutofit fontScale="92500" lnSpcReduction="10000"/>
          </a:bodyPr>
          <a:lstStyle/>
          <a:p>
            <a:pPr marL="0" indent="0" algn="l">
              <a:buNone/>
            </a:pPr>
            <a:r>
              <a:rPr lang="en-US" sz="3000" b="1" dirty="0">
                <a:solidFill>
                  <a:srgbClr val="FF0000"/>
                </a:solidFill>
              </a:rPr>
              <a:t>Causes</a:t>
            </a:r>
          </a:p>
          <a:p>
            <a:pPr marL="0" indent="0" algn="l">
              <a:buNone/>
            </a:pPr>
            <a:r>
              <a:rPr lang="en-US" dirty="0"/>
              <a:t>Disseminated intravascular </a:t>
            </a:r>
            <a:r>
              <a:rPr lang="en-US" dirty="0" smtClean="0"/>
              <a:t>coagulation (DIC)</a:t>
            </a:r>
            <a:endParaRPr lang="en-US" dirty="0"/>
          </a:p>
          <a:p>
            <a:pPr marL="0" indent="0" algn="l">
              <a:buNone/>
            </a:pPr>
            <a:r>
              <a:rPr lang="en-US" dirty="0" smtClean="0"/>
              <a:t>Thrombotic </a:t>
            </a:r>
            <a:r>
              <a:rPr lang="en-US" dirty="0"/>
              <a:t>thrombocytopenic </a:t>
            </a:r>
            <a:r>
              <a:rPr lang="en-US" dirty="0" smtClean="0"/>
              <a:t>purpura (TTP)</a:t>
            </a:r>
          </a:p>
          <a:p>
            <a:pPr marL="0" indent="0" algn="l">
              <a:buNone/>
            </a:pPr>
            <a:r>
              <a:rPr lang="en-US" dirty="0"/>
              <a:t>H</a:t>
            </a:r>
            <a:r>
              <a:rPr lang="en-US" dirty="0" smtClean="0"/>
              <a:t>emolytic </a:t>
            </a:r>
            <a:r>
              <a:rPr lang="en-US" dirty="0"/>
              <a:t>uremic </a:t>
            </a:r>
            <a:r>
              <a:rPr lang="en-US" dirty="0" smtClean="0"/>
              <a:t>syndrome (HUS)</a:t>
            </a:r>
          </a:p>
          <a:p>
            <a:pPr marL="0" indent="0" algn="l">
              <a:buNone/>
            </a:pPr>
            <a:r>
              <a:rPr lang="en-US" dirty="0" smtClean="0"/>
              <a:t>HELLP syndrome (hemolysis, elevated liver enzymes, low platelet) </a:t>
            </a:r>
          </a:p>
          <a:p>
            <a:pPr marL="0" indent="0" algn="l">
              <a:buNone/>
            </a:pPr>
            <a:r>
              <a:rPr lang="en-US" dirty="0" smtClean="0"/>
              <a:t>Cancer</a:t>
            </a:r>
          </a:p>
          <a:p>
            <a:pPr marL="0" indent="0" algn="l">
              <a:buNone/>
            </a:pPr>
            <a:r>
              <a:rPr lang="en-US" dirty="0" smtClean="0"/>
              <a:t>Malignant </a:t>
            </a:r>
            <a:r>
              <a:rPr lang="en-US" dirty="0"/>
              <a:t>hypertension</a:t>
            </a:r>
          </a:p>
          <a:p>
            <a:pPr marL="0" indent="0" algn="l">
              <a:buNone/>
            </a:pPr>
            <a:r>
              <a:rPr lang="en-US" dirty="0"/>
              <a:t>Scleroderma renal crisis</a:t>
            </a:r>
          </a:p>
          <a:p>
            <a:pPr marL="0" indent="0" algn="l">
              <a:buNone/>
            </a:pPr>
            <a:r>
              <a:rPr lang="en-US" dirty="0"/>
              <a:t>Malfunctioning cardiac valves (called the "</a:t>
            </a:r>
            <a:r>
              <a:rPr lang="en-US" dirty="0" err="1"/>
              <a:t>Waring</a:t>
            </a:r>
            <a:r>
              <a:rPr lang="en-US" dirty="0"/>
              <a:t> Blender syndrome")</a:t>
            </a:r>
          </a:p>
          <a:p>
            <a:pPr marL="0" indent="0" algn="l">
              <a:buNone/>
            </a:pPr>
            <a:r>
              <a:rPr lang="en-US" dirty="0" err="1"/>
              <a:t>Kasabach</a:t>
            </a:r>
            <a:r>
              <a:rPr lang="en-US" dirty="0"/>
              <a:t>–Merritt syndrome</a:t>
            </a:r>
          </a:p>
          <a:p>
            <a:pPr marL="0" indent="0" algn="l">
              <a:buNone/>
            </a:pPr>
            <a:r>
              <a:rPr lang="en-US" dirty="0" smtClean="0"/>
              <a:t>Drugs (chemotherapy</a:t>
            </a:r>
            <a:r>
              <a:rPr lang="en-US" dirty="0"/>
              <a:t>)</a:t>
            </a:r>
          </a:p>
          <a:p>
            <a:pPr marL="0" indent="0" algn="l">
              <a:buNone/>
            </a:pPr>
            <a:r>
              <a:rPr lang="en-US" dirty="0" smtClean="0"/>
              <a:t>Others </a:t>
            </a:r>
            <a:r>
              <a:rPr lang="en-US" dirty="0"/>
              <a:t>diseases: </a:t>
            </a:r>
            <a:r>
              <a:rPr lang="en-US" dirty="0" smtClean="0"/>
              <a:t>renal </a:t>
            </a:r>
            <a:r>
              <a:rPr lang="en-US" dirty="0"/>
              <a:t>allograft rejection, paroxysmal nocturnal </a:t>
            </a:r>
            <a:r>
              <a:rPr lang="en-US" dirty="0" err="1"/>
              <a:t>hemoglobinuria</a:t>
            </a:r>
            <a:r>
              <a:rPr lang="en-US" dirty="0"/>
              <a:t>, </a:t>
            </a:r>
            <a:r>
              <a:rPr lang="en-US" dirty="0" smtClean="0"/>
              <a:t>and </a:t>
            </a:r>
            <a:r>
              <a:rPr lang="en-US" dirty="0" err="1"/>
              <a:t>vasculitides</a:t>
            </a:r>
            <a:r>
              <a:rPr lang="en-US" dirty="0"/>
              <a:t> such as </a:t>
            </a:r>
            <a:r>
              <a:rPr lang="en-US" dirty="0" err="1"/>
              <a:t>polyarteritis</a:t>
            </a:r>
            <a:r>
              <a:rPr lang="en-US" dirty="0"/>
              <a:t> </a:t>
            </a:r>
            <a:r>
              <a:rPr lang="en-US" dirty="0" err="1"/>
              <a:t>nodosa</a:t>
            </a:r>
            <a:r>
              <a:rPr lang="en-US" dirty="0"/>
              <a:t> and </a:t>
            </a:r>
            <a:r>
              <a:rPr lang="en-US" dirty="0" err="1"/>
              <a:t>granulomatosis</a:t>
            </a:r>
            <a:r>
              <a:rPr lang="en-US" dirty="0"/>
              <a:t> with </a:t>
            </a:r>
            <a:r>
              <a:rPr lang="en-US" dirty="0" err="1"/>
              <a:t>polyangiitis</a:t>
            </a:r>
            <a:r>
              <a:rPr lang="en-US" dirty="0"/>
              <a:t>, antiphospholipid </a:t>
            </a:r>
            <a:r>
              <a:rPr lang="en-US" dirty="0" smtClean="0"/>
              <a:t>syndrome</a:t>
            </a:r>
            <a:endParaRPr lang="ar-IQ" dirty="0"/>
          </a:p>
        </p:txBody>
      </p:sp>
    </p:spTree>
    <p:extLst>
      <p:ext uri="{BB962C8B-B14F-4D97-AF65-F5344CB8AC3E}">
        <p14:creationId xmlns:p14="http://schemas.microsoft.com/office/powerpoint/2010/main" val="37526062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2124"/>
            <a:ext cx="10515600" cy="6207617"/>
          </a:xfrm>
        </p:spPr>
        <p:txBody>
          <a:bodyPr>
            <a:normAutofit/>
          </a:bodyPr>
          <a:lstStyle/>
          <a:p>
            <a:pPr marL="0" indent="0" algn="l">
              <a:buNone/>
            </a:pPr>
            <a:r>
              <a:rPr lang="en-US" sz="3600" b="1" dirty="0" smtClean="0">
                <a:solidFill>
                  <a:srgbClr val="FF0000"/>
                </a:solidFill>
              </a:rPr>
              <a:t>Pathophysiology</a:t>
            </a:r>
          </a:p>
          <a:p>
            <a:pPr marL="0" indent="0" algn="l">
              <a:buNone/>
            </a:pPr>
            <a:endParaRPr lang="en-US" sz="3200" dirty="0"/>
          </a:p>
          <a:p>
            <a:pPr marL="0" indent="0" algn="l">
              <a:buNone/>
            </a:pPr>
            <a:r>
              <a:rPr lang="en-US" sz="3200" dirty="0" smtClean="0"/>
              <a:t>   The </a:t>
            </a:r>
            <a:r>
              <a:rPr lang="en-US" sz="3200" dirty="0"/>
              <a:t>endothelial layer of small vessels is damaged with resulting fibrin deposition and platelet aggregation. As red blood cells travel through these damaged vessels, they are fragmented resulting in intravascular hemolysis. The resulting </a:t>
            </a:r>
            <a:r>
              <a:rPr lang="en-US" sz="3200" b="1" dirty="0"/>
              <a:t>schistocytes</a:t>
            </a:r>
            <a:r>
              <a:rPr lang="en-US" sz="3200" dirty="0"/>
              <a:t> (red cell fragments) are also increasingly targeted for destruction by the </a:t>
            </a:r>
            <a:r>
              <a:rPr lang="en-US" sz="3200" dirty="0" err="1"/>
              <a:t>reticuloendothelial</a:t>
            </a:r>
            <a:r>
              <a:rPr lang="en-US" sz="3200" dirty="0"/>
              <a:t> system in the </a:t>
            </a:r>
            <a:r>
              <a:rPr lang="en-US" sz="3200" dirty="0" smtClean="0"/>
              <a:t>spleen.</a:t>
            </a:r>
            <a:endParaRPr lang="ar-IQ" sz="3200" dirty="0"/>
          </a:p>
        </p:txBody>
      </p:sp>
    </p:spTree>
    <p:extLst>
      <p:ext uri="{BB962C8B-B14F-4D97-AF65-F5344CB8AC3E}">
        <p14:creationId xmlns:p14="http://schemas.microsoft.com/office/powerpoint/2010/main" val="15158884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2124"/>
            <a:ext cx="10515600" cy="6065949"/>
          </a:xfrm>
        </p:spPr>
        <p:txBody>
          <a:bodyPr>
            <a:normAutofit/>
          </a:bodyPr>
          <a:lstStyle/>
          <a:p>
            <a:pPr marL="0" indent="0" algn="l">
              <a:buNone/>
            </a:pPr>
            <a:r>
              <a:rPr lang="en-US" b="1" dirty="0" smtClean="0">
                <a:solidFill>
                  <a:srgbClr val="FF0000"/>
                </a:solidFill>
                <a:effectLst>
                  <a:outerShdw blurRad="38100" dist="38100" dir="2700000" algn="tl">
                    <a:srgbClr val="000000">
                      <a:alpha val="43137"/>
                    </a:srgbClr>
                  </a:outerShdw>
                </a:effectLst>
              </a:rPr>
              <a:t>Disseminated intravascular coagulation (DIC)</a:t>
            </a:r>
          </a:p>
          <a:p>
            <a:pPr marL="0" indent="0" algn="l">
              <a:buNone/>
            </a:pPr>
            <a:endParaRPr lang="en-US" dirty="0"/>
          </a:p>
          <a:p>
            <a:pPr marL="0" indent="0" algn="l">
              <a:buNone/>
            </a:pPr>
            <a:r>
              <a:rPr lang="en-US" dirty="0" smtClean="0"/>
              <a:t>   DIC </a:t>
            </a:r>
            <a:r>
              <a:rPr lang="en-US" dirty="0"/>
              <a:t>is characterized by systemic activation of blood coagulation, which results in generation and deposition of fibrin, leading to microvascular thrombi in various organs and contributing to multiple </a:t>
            </a:r>
            <a:r>
              <a:rPr lang="en-US" dirty="0" smtClean="0"/>
              <a:t>organ. </a:t>
            </a:r>
          </a:p>
          <a:p>
            <a:pPr marL="0" indent="0" algn="l">
              <a:buNone/>
            </a:pPr>
            <a:r>
              <a:rPr lang="en-US" dirty="0"/>
              <a:t> </a:t>
            </a:r>
            <a:r>
              <a:rPr lang="en-US" dirty="0" smtClean="0"/>
              <a:t>  Consumption </a:t>
            </a:r>
            <a:r>
              <a:rPr lang="en-US" dirty="0"/>
              <a:t>of clotting factors and platelets in DIC can result in life-threatening hemorrhage</a:t>
            </a:r>
            <a:r>
              <a:rPr lang="en-US" dirty="0" smtClean="0"/>
              <a:t>.</a:t>
            </a:r>
            <a:endParaRPr lang="en-US" dirty="0"/>
          </a:p>
          <a:p>
            <a:pPr marL="0" indent="0" algn="l">
              <a:buNone/>
            </a:pPr>
            <a:r>
              <a:rPr lang="en-US" dirty="0" smtClean="0"/>
              <a:t>   Derangement of the fibrinolytic system further contributes to intravascular clot </a:t>
            </a:r>
            <a:r>
              <a:rPr lang="en-US" dirty="0"/>
              <a:t>formation, but in some cases, accelerated fibrinolysis may cause severe bleeding. Hence, a patient with DIC can present with a simultaneously occurring thrombotic and bleeding </a:t>
            </a:r>
            <a:r>
              <a:rPr lang="en-US" dirty="0" smtClean="0"/>
              <a:t>problem.</a:t>
            </a:r>
            <a:endParaRPr lang="ar-IQ" dirty="0"/>
          </a:p>
        </p:txBody>
      </p:sp>
    </p:spTree>
    <p:extLst>
      <p:ext uri="{BB962C8B-B14F-4D97-AF65-F5344CB8AC3E}">
        <p14:creationId xmlns:p14="http://schemas.microsoft.com/office/powerpoint/2010/main" val="3500727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0761"/>
            <a:ext cx="10515600" cy="6143222"/>
          </a:xfrm>
        </p:spPr>
        <p:txBody>
          <a:bodyPr>
            <a:normAutofit lnSpcReduction="10000"/>
          </a:bodyPr>
          <a:lstStyle/>
          <a:p>
            <a:pPr marL="0" indent="0" algn="l">
              <a:buNone/>
            </a:pPr>
            <a:r>
              <a:rPr lang="en-US" sz="4000" dirty="0" smtClean="0">
                <a:solidFill>
                  <a:srgbClr val="FF0000"/>
                </a:solidFill>
                <a:effectLst>
                  <a:outerShdw blurRad="38100" dist="38100" dir="2700000" algn="tl">
                    <a:srgbClr val="000000">
                      <a:alpha val="43137"/>
                    </a:srgbClr>
                  </a:outerShdw>
                </a:effectLst>
              </a:rPr>
              <a:t>Classification</a:t>
            </a:r>
          </a:p>
          <a:p>
            <a:pPr marL="0" indent="0" algn="l">
              <a:buNone/>
            </a:pPr>
            <a:endParaRPr lang="en-US" sz="3600" dirty="0"/>
          </a:p>
          <a:p>
            <a:pPr marL="0" indent="0" algn="l">
              <a:buNone/>
            </a:pPr>
            <a:r>
              <a:rPr lang="en-US" sz="3600" dirty="0" smtClean="0"/>
              <a:t>Pathophysiological</a:t>
            </a:r>
          </a:p>
          <a:p>
            <a:pPr marL="0" indent="0" algn="l">
              <a:buNone/>
            </a:pPr>
            <a:endParaRPr lang="en-US" sz="3600" dirty="0" smtClean="0"/>
          </a:p>
          <a:p>
            <a:pPr marL="0" indent="0" algn="l">
              <a:buNone/>
            </a:pPr>
            <a:r>
              <a:rPr lang="en-US" sz="3600" dirty="0" smtClean="0"/>
              <a:t>Congenital or acquired</a:t>
            </a:r>
          </a:p>
          <a:p>
            <a:pPr marL="0" indent="0" algn="l">
              <a:buNone/>
            </a:pPr>
            <a:endParaRPr lang="en-US" sz="3600" dirty="0" smtClean="0"/>
          </a:p>
          <a:p>
            <a:pPr marL="0" indent="0" algn="l">
              <a:buNone/>
            </a:pPr>
            <a:r>
              <a:rPr lang="en-US" sz="3600" dirty="0" smtClean="0"/>
              <a:t>Site of hemolysis: Intramedullary</a:t>
            </a:r>
            <a:endParaRPr lang="en-US" sz="3600" dirty="0"/>
          </a:p>
          <a:p>
            <a:pPr marL="0" indent="0" algn="l">
              <a:buNone/>
            </a:pPr>
            <a:r>
              <a:rPr lang="en-US" sz="3600" dirty="0" smtClean="0"/>
              <a:t>                                Intravascular</a:t>
            </a:r>
          </a:p>
          <a:p>
            <a:pPr marL="0" indent="0" algn="l">
              <a:buNone/>
            </a:pPr>
            <a:r>
              <a:rPr lang="en-US" sz="3600" dirty="0"/>
              <a:t> </a:t>
            </a:r>
            <a:r>
              <a:rPr lang="en-US" sz="3600" dirty="0" smtClean="0"/>
              <a:t>                               Extravascular</a:t>
            </a:r>
          </a:p>
          <a:p>
            <a:pPr marL="0" indent="0" algn="l">
              <a:buNone/>
            </a:pPr>
            <a:endParaRPr lang="en-US" dirty="0" smtClean="0"/>
          </a:p>
          <a:p>
            <a:pPr marL="0" indent="0" algn="l">
              <a:buNone/>
            </a:pPr>
            <a:r>
              <a:rPr lang="en-US" dirty="0"/>
              <a:t> </a:t>
            </a:r>
            <a:r>
              <a:rPr lang="en-US" dirty="0" smtClean="0"/>
              <a:t>                                      </a:t>
            </a:r>
            <a:endParaRPr lang="ar-IQ" dirty="0"/>
          </a:p>
        </p:txBody>
      </p:sp>
    </p:spTree>
    <p:extLst>
      <p:ext uri="{BB962C8B-B14F-4D97-AF65-F5344CB8AC3E}">
        <p14:creationId xmlns:p14="http://schemas.microsoft.com/office/powerpoint/2010/main" val="16337658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962141" y="334605"/>
            <a:ext cx="6877318" cy="6143625"/>
          </a:xfrm>
          <a:prstGeom prst="rect">
            <a:avLst/>
          </a:prstGeom>
        </p:spPr>
      </p:pic>
    </p:spTree>
    <p:extLst>
      <p:ext uri="{BB962C8B-B14F-4D97-AF65-F5344CB8AC3E}">
        <p14:creationId xmlns:p14="http://schemas.microsoft.com/office/powerpoint/2010/main" val="19019456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283335"/>
            <a:ext cx="10515600" cy="6310648"/>
          </a:xfrm>
        </p:spPr>
        <p:txBody>
          <a:bodyPr/>
          <a:lstStyle/>
          <a:p>
            <a:pPr marL="0" indent="0">
              <a:buNone/>
            </a:pPr>
            <a:endParaRPr lang="ar-IQ" dirty="0"/>
          </a:p>
        </p:txBody>
      </p:sp>
      <p:sp>
        <p:nvSpPr>
          <p:cNvPr id="6" name="Rounded Rectangle 5"/>
          <p:cNvSpPr/>
          <p:nvPr/>
        </p:nvSpPr>
        <p:spPr>
          <a:xfrm>
            <a:off x="4301544" y="502276"/>
            <a:ext cx="3837904" cy="579549"/>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smtClean="0">
                <a:solidFill>
                  <a:srgbClr val="FF0000"/>
                </a:solidFill>
              </a:rPr>
              <a:t>Causes of DIC</a:t>
            </a:r>
            <a:endParaRPr lang="ar-IQ" sz="2800" b="1" dirty="0">
              <a:solidFill>
                <a:srgbClr val="FF0000"/>
              </a:solidFill>
            </a:endParaRPr>
          </a:p>
        </p:txBody>
      </p:sp>
      <p:sp>
        <p:nvSpPr>
          <p:cNvPr id="7" name="Rounded Rectangle 6"/>
          <p:cNvSpPr/>
          <p:nvPr/>
        </p:nvSpPr>
        <p:spPr>
          <a:xfrm>
            <a:off x="1094704" y="1635617"/>
            <a:ext cx="4468969" cy="4739425"/>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smtClean="0">
                <a:solidFill>
                  <a:schemeClr val="tx1"/>
                </a:solidFill>
              </a:rPr>
              <a:t>Obstetric causes:</a:t>
            </a:r>
          </a:p>
          <a:p>
            <a:pPr algn="ctr"/>
            <a:endParaRPr lang="en-US" sz="2800" b="1" dirty="0" smtClean="0">
              <a:solidFill>
                <a:schemeClr val="tx1"/>
              </a:solidFill>
            </a:endParaRPr>
          </a:p>
          <a:p>
            <a:pPr algn="ctr"/>
            <a:r>
              <a:rPr lang="en-US" sz="2800" b="1" dirty="0" smtClean="0">
                <a:solidFill>
                  <a:schemeClr val="tx1"/>
                </a:solidFill>
              </a:rPr>
              <a:t>- Amniotic fluid embolism</a:t>
            </a:r>
          </a:p>
          <a:p>
            <a:pPr algn="ctr"/>
            <a:r>
              <a:rPr lang="en-US" sz="2800" b="1" dirty="0" smtClean="0">
                <a:solidFill>
                  <a:schemeClr val="tx1"/>
                </a:solidFill>
              </a:rPr>
              <a:t>- </a:t>
            </a:r>
            <a:r>
              <a:rPr lang="en-US" sz="2800" b="1" dirty="0" err="1" smtClean="0">
                <a:solidFill>
                  <a:schemeClr val="tx1"/>
                </a:solidFill>
              </a:rPr>
              <a:t>Abruptio</a:t>
            </a:r>
            <a:r>
              <a:rPr lang="en-US" sz="2800" b="1" dirty="0" smtClean="0">
                <a:solidFill>
                  <a:schemeClr val="tx1"/>
                </a:solidFill>
              </a:rPr>
              <a:t> placenta</a:t>
            </a:r>
          </a:p>
          <a:p>
            <a:pPr algn="ctr"/>
            <a:r>
              <a:rPr lang="en-US" sz="2800" b="1" dirty="0" smtClean="0">
                <a:solidFill>
                  <a:schemeClr val="tx1"/>
                </a:solidFill>
              </a:rPr>
              <a:t>- Placenta </a:t>
            </a:r>
            <a:r>
              <a:rPr lang="en-US" sz="2800" b="1" dirty="0" err="1" smtClean="0">
                <a:solidFill>
                  <a:schemeClr val="tx1"/>
                </a:solidFill>
              </a:rPr>
              <a:t>previa</a:t>
            </a:r>
            <a:endParaRPr lang="en-US" sz="2800" b="1" dirty="0">
              <a:solidFill>
                <a:schemeClr val="tx1"/>
              </a:solidFill>
            </a:endParaRPr>
          </a:p>
          <a:p>
            <a:pPr algn="ctr"/>
            <a:r>
              <a:rPr lang="en-US" sz="2800" b="1" dirty="0" smtClean="0">
                <a:solidFill>
                  <a:schemeClr val="tx1"/>
                </a:solidFill>
              </a:rPr>
              <a:t>- HELLP and </a:t>
            </a:r>
            <a:r>
              <a:rPr lang="en-US" sz="2800" b="1" dirty="0" err="1" smtClean="0">
                <a:solidFill>
                  <a:schemeClr val="tx1"/>
                </a:solidFill>
              </a:rPr>
              <a:t>eclampsia</a:t>
            </a:r>
            <a:endParaRPr lang="en-US" sz="2800" b="1" dirty="0" smtClean="0">
              <a:solidFill>
                <a:schemeClr val="tx1"/>
              </a:solidFill>
            </a:endParaRPr>
          </a:p>
          <a:p>
            <a:pPr algn="ctr"/>
            <a:r>
              <a:rPr lang="en-US" sz="2800" b="1" dirty="0" smtClean="0">
                <a:solidFill>
                  <a:schemeClr val="tx1"/>
                </a:solidFill>
              </a:rPr>
              <a:t>- Intrauterine death</a:t>
            </a:r>
          </a:p>
          <a:p>
            <a:pPr algn="ctr"/>
            <a:r>
              <a:rPr lang="en-US" sz="2800" b="1" dirty="0" smtClean="0">
                <a:solidFill>
                  <a:schemeClr val="tx1"/>
                </a:solidFill>
              </a:rPr>
              <a:t>- Septic abortion</a:t>
            </a:r>
          </a:p>
          <a:p>
            <a:pPr algn="ctr"/>
            <a:r>
              <a:rPr lang="en-US" sz="2800" b="1" dirty="0" smtClean="0">
                <a:solidFill>
                  <a:schemeClr val="tx1"/>
                </a:solidFill>
              </a:rPr>
              <a:t>- Acute fatty liver of pregnancy</a:t>
            </a:r>
          </a:p>
        </p:txBody>
      </p:sp>
      <p:sp>
        <p:nvSpPr>
          <p:cNvPr id="8" name="Rounded Rectangle 7"/>
          <p:cNvSpPr/>
          <p:nvPr/>
        </p:nvSpPr>
        <p:spPr>
          <a:xfrm>
            <a:off x="6709893" y="1635616"/>
            <a:ext cx="4365938" cy="4739425"/>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smtClean="0">
                <a:solidFill>
                  <a:schemeClr val="tx1"/>
                </a:solidFill>
              </a:rPr>
              <a:t>Non- obstetric causes:</a:t>
            </a:r>
          </a:p>
          <a:p>
            <a:pPr algn="ctr"/>
            <a:endParaRPr lang="en-US" sz="2800" b="1" dirty="0" smtClean="0">
              <a:solidFill>
                <a:schemeClr val="tx1"/>
              </a:solidFill>
            </a:endParaRPr>
          </a:p>
          <a:p>
            <a:pPr algn="ctr"/>
            <a:r>
              <a:rPr lang="en-US" sz="2800" b="1" dirty="0" smtClean="0">
                <a:solidFill>
                  <a:schemeClr val="tx1"/>
                </a:solidFill>
              </a:rPr>
              <a:t>- Sepsis</a:t>
            </a:r>
          </a:p>
          <a:p>
            <a:pPr algn="ctr"/>
            <a:r>
              <a:rPr lang="en-US" sz="2800" b="1" dirty="0" smtClean="0">
                <a:solidFill>
                  <a:schemeClr val="tx1"/>
                </a:solidFill>
              </a:rPr>
              <a:t>- Major trauma</a:t>
            </a:r>
          </a:p>
          <a:p>
            <a:pPr algn="ctr"/>
            <a:r>
              <a:rPr lang="en-US" sz="2800" b="1" dirty="0" smtClean="0">
                <a:solidFill>
                  <a:schemeClr val="tx1"/>
                </a:solidFill>
              </a:rPr>
              <a:t>- Leukemia</a:t>
            </a:r>
          </a:p>
          <a:p>
            <a:pPr algn="ctr"/>
            <a:r>
              <a:rPr lang="en-US" sz="2800" b="1" dirty="0" smtClean="0">
                <a:solidFill>
                  <a:schemeClr val="tx1"/>
                </a:solidFill>
              </a:rPr>
              <a:t>- Snake bite</a:t>
            </a:r>
          </a:p>
          <a:p>
            <a:pPr algn="ctr"/>
            <a:r>
              <a:rPr lang="en-US" sz="2800" b="1" dirty="0" smtClean="0">
                <a:solidFill>
                  <a:schemeClr val="tx1"/>
                </a:solidFill>
              </a:rPr>
              <a:t>- Acute liver failure</a:t>
            </a:r>
          </a:p>
          <a:p>
            <a:pPr algn="ctr"/>
            <a:r>
              <a:rPr lang="en-US" sz="2800" b="1" dirty="0" smtClean="0">
                <a:solidFill>
                  <a:schemeClr val="tx1"/>
                </a:solidFill>
              </a:rPr>
              <a:t>- ABO incompatibility</a:t>
            </a:r>
          </a:p>
          <a:p>
            <a:pPr algn="ctr"/>
            <a:r>
              <a:rPr lang="en-US" sz="2800" b="1" dirty="0" smtClean="0">
                <a:solidFill>
                  <a:schemeClr val="tx1"/>
                </a:solidFill>
              </a:rPr>
              <a:t>- Transplant rejection</a:t>
            </a:r>
          </a:p>
          <a:p>
            <a:pPr algn="ctr"/>
            <a:r>
              <a:rPr lang="en-US" sz="2800" b="1" dirty="0" smtClean="0">
                <a:solidFill>
                  <a:schemeClr val="tx1"/>
                </a:solidFill>
              </a:rPr>
              <a:t>- Massive transfusion</a:t>
            </a:r>
            <a:endParaRPr lang="ar-IQ" sz="2800" b="1" dirty="0">
              <a:solidFill>
                <a:schemeClr val="tx1"/>
              </a:solidFill>
            </a:endParaRPr>
          </a:p>
        </p:txBody>
      </p:sp>
      <p:cxnSp>
        <p:nvCxnSpPr>
          <p:cNvPr id="10" name="Straight Arrow Connector 9"/>
          <p:cNvCxnSpPr/>
          <p:nvPr/>
        </p:nvCxnSpPr>
        <p:spPr>
          <a:xfrm flipH="1">
            <a:off x="5306096" y="1081825"/>
            <a:ext cx="734096" cy="66970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053070" y="1081825"/>
            <a:ext cx="759854" cy="73409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78382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47730"/>
            <a:ext cx="10515600" cy="6246253"/>
          </a:xfrm>
        </p:spPr>
        <p:txBody>
          <a:bodyPr>
            <a:normAutofit lnSpcReduction="10000"/>
          </a:bodyPr>
          <a:lstStyle/>
          <a:p>
            <a:pPr marL="0" indent="0" algn="l">
              <a:buNone/>
            </a:pPr>
            <a:r>
              <a:rPr lang="en-US" b="1" dirty="0">
                <a:solidFill>
                  <a:srgbClr val="FF0000"/>
                </a:solidFill>
              </a:rPr>
              <a:t>Acute versus chronic DIC</a:t>
            </a:r>
          </a:p>
          <a:p>
            <a:pPr marL="0" indent="0" algn="l">
              <a:buNone/>
            </a:pPr>
            <a:r>
              <a:rPr lang="en-US" dirty="0" smtClean="0"/>
              <a:t>  DIC </a:t>
            </a:r>
            <a:r>
              <a:rPr lang="en-US" dirty="0"/>
              <a:t>exists in both acute and chronic forms. </a:t>
            </a:r>
            <a:r>
              <a:rPr lang="en-US" b="1" dirty="0"/>
              <a:t>Acute </a:t>
            </a:r>
            <a:r>
              <a:rPr lang="en-US" dirty="0"/>
              <a:t>DIC develops when sudden exposure of blood to </a:t>
            </a:r>
            <a:r>
              <a:rPr lang="en-US" dirty="0" err="1"/>
              <a:t>procoagulants</a:t>
            </a:r>
            <a:r>
              <a:rPr lang="en-US" dirty="0"/>
              <a:t> (eg, tissue factor [</a:t>
            </a:r>
            <a:r>
              <a:rPr lang="en-US" dirty="0" smtClean="0"/>
              <a:t>TF]) </a:t>
            </a:r>
            <a:r>
              <a:rPr lang="en-US" dirty="0"/>
              <a:t>generates intravascular coagulation. Compensatory hemostatic mechanisms are quickly overwhelmed, and, as a consequence, a severe consumptive coagulopathy leading to hemorrhage develops. Abnormalities of blood coagulation parameters are readily identified, and organ failure frequently results.</a:t>
            </a:r>
          </a:p>
          <a:p>
            <a:pPr algn="l"/>
            <a:endParaRPr lang="en-US" dirty="0"/>
          </a:p>
          <a:p>
            <a:pPr marL="0" indent="0" algn="l">
              <a:buNone/>
            </a:pPr>
            <a:r>
              <a:rPr lang="en-US" dirty="0" smtClean="0"/>
              <a:t>  In </a:t>
            </a:r>
            <a:r>
              <a:rPr lang="en-US" dirty="0"/>
              <a:t>contrast, </a:t>
            </a:r>
            <a:r>
              <a:rPr lang="en-US" b="1" dirty="0"/>
              <a:t>chronic</a:t>
            </a:r>
            <a:r>
              <a:rPr lang="en-US" dirty="0"/>
              <a:t> DIC reflects a compensated state that develops when blood is continuously or intermittently exposed to small amounts of TF. Compensatory mechanisms in the liver and bone marrow are not overwhelmed, and there may be little obvious clinical or laboratory indication of the presence of DIC. Chronic DIC is more frequently observed in patients with solid tumors and in those with large aortic aneurysms</a:t>
            </a:r>
            <a:r>
              <a:rPr lang="en-US" dirty="0" smtClean="0"/>
              <a:t>.</a:t>
            </a:r>
            <a:endParaRPr lang="ar-IQ" dirty="0"/>
          </a:p>
        </p:txBody>
      </p:sp>
    </p:spTree>
    <p:extLst>
      <p:ext uri="{BB962C8B-B14F-4D97-AF65-F5344CB8AC3E}">
        <p14:creationId xmlns:p14="http://schemas.microsoft.com/office/powerpoint/2010/main" val="39645125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0608"/>
            <a:ext cx="10515600" cy="6117465"/>
          </a:xfrm>
        </p:spPr>
        <p:txBody>
          <a:bodyPr>
            <a:normAutofit/>
          </a:bodyPr>
          <a:lstStyle/>
          <a:p>
            <a:pPr marL="0" indent="0" algn="l">
              <a:buNone/>
            </a:pPr>
            <a:r>
              <a:rPr lang="en-US" sz="3600" b="1" dirty="0" smtClean="0">
                <a:solidFill>
                  <a:srgbClr val="FF0000"/>
                </a:solidFill>
              </a:rPr>
              <a:t>Epidemiology</a:t>
            </a:r>
          </a:p>
          <a:p>
            <a:pPr marL="0" indent="0" algn="l">
              <a:buNone/>
            </a:pPr>
            <a:endParaRPr lang="en-US" sz="3600" dirty="0" smtClean="0"/>
          </a:p>
          <a:p>
            <a:pPr marL="0" indent="0" algn="l">
              <a:buNone/>
            </a:pPr>
            <a:r>
              <a:rPr lang="en-US" sz="3600" dirty="0" smtClean="0"/>
              <a:t>    DIC may occur in 30-50% of patients with sepsis, and it develops in an estimated 1% of all hospitalized patients.</a:t>
            </a:r>
          </a:p>
          <a:p>
            <a:pPr marL="0" indent="0" algn="l">
              <a:buNone/>
            </a:pPr>
            <a:r>
              <a:rPr lang="en-US" sz="3600" dirty="0"/>
              <a:t> </a:t>
            </a:r>
            <a:r>
              <a:rPr lang="en-US" sz="3600" dirty="0" smtClean="0"/>
              <a:t>   DIC occurs at all ages and in all races, and no particular sex predisposition has been noted.</a:t>
            </a:r>
            <a:endParaRPr lang="ar-IQ" sz="3600" dirty="0"/>
          </a:p>
        </p:txBody>
      </p:sp>
    </p:spTree>
    <p:extLst>
      <p:ext uri="{BB962C8B-B14F-4D97-AF65-F5344CB8AC3E}">
        <p14:creationId xmlns:p14="http://schemas.microsoft.com/office/powerpoint/2010/main" val="10811376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0608"/>
            <a:ext cx="10515600" cy="6091707"/>
          </a:xfrm>
        </p:spPr>
        <p:txBody>
          <a:bodyPr/>
          <a:lstStyle/>
          <a:p>
            <a:pPr marL="0" indent="0" algn="l">
              <a:buNone/>
            </a:pPr>
            <a:r>
              <a:rPr lang="en-US" b="1" dirty="0">
                <a:solidFill>
                  <a:srgbClr val="FF0000"/>
                </a:solidFill>
              </a:rPr>
              <a:t>Physical Examination</a:t>
            </a:r>
          </a:p>
          <a:p>
            <a:pPr marL="0" indent="0" algn="l">
              <a:buNone/>
            </a:pPr>
            <a:endParaRPr lang="en-US" dirty="0" smtClean="0"/>
          </a:p>
          <a:p>
            <a:pPr marL="0" indent="0" algn="l">
              <a:buNone/>
            </a:pPr>
            <a:r>
              <a:rPr lang="en-US" dirty="0"/>
              <a:t> </a:t>
            </a:r>
            <a:r>
              <a:rPr lang="en-US" dirty="0" smtClean="0"/>
              <a:t>   With </a:t>
            </a:r>
            <a:r>
              <a:rPr lang="en-US" dirty="0"/>
              <a:t>acute DIC, the physical findings are usually those of the </a:t>
            </a:r>
            <a:r>
              <a:rPr lang="en-US" dirty="0" smtClean="0"/>
              <a:t>underlying </a:t>
            </a:r>
            <a:r>
              <a:rPr lang="en-US" dirty="0"/>
              <a:t>condition; however, patients with the acute disease </a:t>
            </a:r>
            <a:r>
              <a:rPr lang="en-US" dirty="0" smtClean="0"/>
              <a:t>have </a:t>
            </a:r>
            <a:r>
              <a:rPr lang="en-US" dirty="0"/>
              <a:t>petechiae on the soft palate, trunk, and extremities from thrombocytopenia and ecchymosis at venipuncture sites. These patients also manifest ecchymosis in traumatized areas.</a:t>
            </a:r>
          </a:p>
          <a:p>
            <a:pPr algn="l"/>
            <a:endParaRPr lang="en-US" dirty="0"/>
          </a:p>
          <a:p>
            <a:pPr marL="0" indent="0" algn="l">
              <a:buNone/>
            </a:pPr>
            <a:r>
              <a:rPr lang="en-US" dirty="0" smtClean="0"/>
              <a:t>    In </a:t>
            </a:r>
            <a:r>
              <a:rPr lang="en-US" dirty="0"/>
              <a:t>patients with so-called chronic or </a:t>
            </a:r>
            <a:r>
              <a:rPr lang="en-US" dirty="0" err="1"/>
              <a:t>subacute</a:t>
            </a:r>
            <a:r>
              <a:rPr lang="en-US" dirty="0"/>
              <a:t> DIC, of which the primary manifestation is thrombosis from excess thrombin formation, the signs of venous thromboembolism may be present.</a:t>
            </a:r>
            <a:endParaRPr lang="ar-IQ" dirty="0"/>
          </a:p>
        </p:txBody>
      </p:sp>
    </p:spTree>
    <p:extLst>
      <p:ext uri="{BB962C8B-B14F-4D97-AF65-F5344CB8AC3E}">
        <p14:creationId xmlns:p14="http://schemas.microsoft.com/office/powerpoint/2010/main" val="13566878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695458" y="1777285"/>
            <a:ext cx="4881093" cy="3485602"/>
          </a:xfrm>
          <a:prstGeom prst="rect">
            <a:avLst/>
          </a:prstGeom>
        </p:spPr>
      </p:pic>
      <p:pic>
        <p:nvPicPr>
          <p:cNvPr id="7" name="Picture 6"/>
          <p:cNvPicPr>
            <a:picLocks noChangeAspect="1"/>
          </p:cNvPicPr>
          <p:nvPr/>
        </p:nvPicPr>
        <p:blipFill>
          <a:blip r:embed="rId3"/>
          <a:stretch>
            <a:fillRect/>
          </a:stretch>
        </p:blipFill>
        <p:spPr>
          <a:xfrm>
            <a:off x="6516709" y="1777285"/>
            <a:ext cx="4906851" cy="3485602"/>
          </a:xfrm>
          <a:prstGeom prst="rect">
            <a:avLst/>
          </a:prstGeom>
        </p:spPr>
      </p:pic>
    </p:spTree>
    <p:extLst>
      <p:ext uri="{BB962C8B-B14F-4D97-AF65-F5344CB8AC3E}">
        <p14:creationId xmlns:p14="http://schemas.microsoft.com/office/powerpoint/2010/main" val="7872388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3639"/>
            <a:ext cx="10515600" cy="5975798"/>
          </a:xfrm>
        </p:spPr>
        <p:txBody>
          <a:bodyPr/>
          <a:lstStyle/>
          <a:p>
            <a:pPr marL="0" indent="0" algn="l">
              <a:buNone/>
            </a:pPr>
            <a:r>
              <a:rPr lang="en-US" sz="3600" dirty="0" smtClean="0"/>
              <a:t>Laboratory tests</a:t>
            </a:r>
          </a:p>
          <a:p>
            <a:pPr marL="0" indent="0" algn="l">
              <a:buNone/>
            </a:pPr>
            <a:endParaRPr lang="en-US" sz="3600" dirty="0"/>
          </a:p>
          <a:p>
            <a:pPr marL="0" indent="0" algn="l">
              <a:buNone/>
            </a:pPr>
            <a:r>
              <a:rPr lang="en-US" sz="3600" dirty="0" smtClean="0"/>
              <a:t>- Low platelet</a:t>
            </a:r>
          </a:p>
          <a:p>
            <a:pPr marL="0" indent="0" algn="l">
              <a:buNone/>
            </a:pPr>
            <a:r>
              <a:rPr lang="en-US" sz="3600" dirty="0" smtClean="0"/>
              <a:t>- Prolonged prothrombin time (PT)</a:t>
            </a:r>
          </a:p>
          <a:p>
            <a:pPr marL="0" indent="0" algn="l">
              <a:buNone/>
            </a:pPr>
            <a:r>
              <a:rPr lang="en-US" sz="3600" dirty="0" smtClean="0"/>
              <a:t>- Prolonged partial thromboplastin time (PTT)</a:t>
            </a:r>
          </a:p>
          <a:p>
            <a:pPr marL="0" indent="0" algn="l">
              <a:buNone/>
            </a:pPr>
            <a:r>
              <a:rPr lang="en-US" sz="3600" dirty="0" smtClean="0"/>
              <a:t>- high </a:t>
            </a:r>
            <a:r>
              <a:rPr lang="en-US" sz="3600" dirty="0"/>
              <a:t>levels of fibrin degradation products </a:t>
            </a:r>
            <a:r>
              <a:rPr lang="en-US" sz="3600" dirty="0" smtClean="0"/>
              <a:t>(FDPs) and</a:t>
            </a:r>
          </a:p>
          <a:p>
            <a:pPr marL="0" indent="0" algn="l">
              <a:buNone/>
            </a:pPr>
            <a:r>
              <a:rPr lang="en-US" sz="3600" dirty="0" smtClean="0"/>
              <a:t>  D-dimer</a:t>
            </a:r>
          </a:p>
          <a:p>
            <a:pPr marL="0" indent="0" algn="l">
              <a:buNone/>
            </a:pPr>
            <a:r>
              <a:rPr lang="en-US" sz="3600" dirty="0" smtClean="0"/>
              <a:t>- Schistocytes in blood film</a:t>
            </a:r>
          </a:p>
          <a:p>
            <a:pPr marL="0" indent="0" algn="l">
              <a:buNone/>
            </a:pPr>
            <a:endParaRPr lang="ar-IQ" dirty="0"/>
          </a:p>
        </p:txBody>
      </p:sp>
    </p:spTree>
    <p:extLst>
      <p:ext uri="{BB962C8B-B14F-4D97-AF65-F5344CB8AC3E}">
        <p14:creationId xmlns:p14="http://schemas.microsoft.com/office/powerpoint/2010/main" val="21406004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0608"/>
            <a:ext cx="10515600" cy="5816355"/>
          </a:xfrm>
        </p:spPr>
        <p:txBody>
          <a:bodyPr/>
          <a:lstStyle/>
          <a:p>
            <a:pPr marL="0" indent="0" algn="l">
              <a:buNone/>
            </a:pPr>
            <a:r>
              <a:rPr lang="en-US" dirty="0" smtClean="0"/>
              <a:t>     The </a:t>
            </a:r>
            <a:r>
              <a:rPr lang="en-US" dirty="0"/>
              <a:t>massive fibrin deposition in DIC suggests that </a:t>
            </a:r>
            <a:r>
              <a:rPr lang="en-US" b="1" dirty="0"/>
              <a:t>fibrinogen</a:t>
            </a:r>
            <a:r>
              <a:rPr lang="en-US" dirty="0"/>
              <a:t> levels would be decreased. Accordingly, measurement of fibrinogen has been widely advocated as a useful tool for the diagnosis of DIC; however, it is in fact not very helpful. Fibrinogen, as a positive acute-phase reactant, is increased in inflammation, and whereas values may decrease as the illness progresses, they are rarely low. </a:t>
            </a:r>
            <a:r>
              <a:rPr lang="en-US" dirty="0" smtClean="0"/>
              <a:t>One </a:t>
            </a:r>
            <a:r>
              <a:rPr lang="en-US" dirty="0"/>
              <a:t>study demonstrated that in up to 57% of DIC patients, the levels of fibrinogen may in fact remain within normal limits.</a:t>
            </a:r>
            <a:endParaRPr lang="en-US" dirty="0" smtClean="0"/>
          </a:p>
          <a:p>
            <a:pPr algn="l"/>
            <a:endParaRPr lang="en-US" dirty="0"/>
          </a:p>
          <a:p>
            <a:pPr marL="0" indent="0" algn="l">
              <a:buNone/>
            </a:pPr>
            <a:r>
              <a:rPr lang="en-US" dirty="0" smtClean="0"/>
              <a:t>     Accordingly</a:t>
            </a:r>
            <a:r>
              <a:rPr lang="en-US" dirty="0"/>
              <a:t>, testing for </a:t>
            </a:r>
            <a:r>
              <a:rPr lang="en-US" b="1" dirty="0"/>
              <a:t>D-dimer</a:t>
            </a:r>
            <a:r>
              <a:rPr lang="en-US" dirty="0"/>
              <a:t> or </a:t>
            </a:r>
            <a:r>
              <a:rPr lang="en-US" b="1" dirty="0"/>
              <a:t>FDPs </a:t>
            </a:r>
            <a:r>
              <a:rPr lang="en-US" dirty="0"/>
              <a:t>may be helpful for differentiating DIC from other conditions that may be associated with a low platelet count and prolonged clotting times, such as chronic liver disease. </a:t>
            </a:r>
            <a:endParaRPr lang="ar-IQ" dirty="0"/>
          </a:p>
        </p:txBody>
      </p:sp>
    </p:spTree>
    <p:extLst>
      <p:ext uri="{BB962C8B-B14F-4D97-AF65-F5344CB8AC3E}">
        <p14:creationId xmlns:p14="http://schemas.microsoft.com/office/powerpoint/2010/main" val="5396777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99244"/>
            <a:ext cx="10515600" cy="6091707"/>
          </a:xfrm>
        </p:spPr>
        <p:txBody>
          <a:bodyPr>
            <a:normAutofit fontScale="92500" lnSpcReduction="10000"/>
          </a:bodyPr>
          <a:lstStyle/>
          <a:p>
            <a:pPr marL="0" indent="0" algn="l">
              <a:buNone/>
            </a:pPr>
            <a:r>
              <a:rPr lang="en-US" sz="3500" b="1" dirty="0" smtClean="0">
                <a:solidFill>
                  <a:srgbClr val="FF0000"/>
                </a:solidFill>
                <a:effectLst>
                  <a:outerShdw blurRad="38100" dist="38100" dir="2700000" algn="tl">
                    <a:srgbClr val="000000">
                      <a:alpha val="43137"/>
                    </a:srgbClr>
                  </a:outerShdw>
                </a:effectLst>
              </a:rPr>
              <a:t>Treatment</a:t>
            </a:r>
          </a:p>
          <a:p>
            <a:pPr marL="0" indent="0" algn="l">
              <a:buNone/>
            </a:pPr>
            <a:endParaRPr lang="en-US" dirty="0"/>
          </a:p>
          <a:p>
            <a:pPr marL="0" indent="0" algn="l">
              <a:buNone/>
            </a:pPr>
            <a:r>
              <a:rPr lang="en-US" dirty="0" smtClean="0"/>
              <a:t>- Treatment </a:t>
            </a:r>
            <a:r>
              <a:rPr lang="en-US" dirty="0"/>
              <a:t>should primarily focus on addressing the underlying disorder</a:t>
            </a:r>
            <a:r>
              <a:rPr lang="en-US" dirty="0" smtClean="0"/>
              <a:t>.</a:t>
            </a:r>
          </a:p>
          <a:p>
            <a:pPr marL="0" indent="0" algn="l">
              <a:buNone/>
            </a:pPr>
            <a:endParaRPr lang="en-US" dirty="0"/>
          </a:p>
          <a:p>
            <a:pPr marL="0" indent="0" algn="l">
              <a:buNone/>
            </a:pPr>
            <a:r>
              <a:rPr lang="en-US" dirty="0" smtClean="0"/>
              <a:t>- Management </a:t>
            </a:r>
            <a:r>
              <a:rPr lang="en-US" dirty="0"/>
              <a:t>of the DIC itself has the following basic features</a:t>
            </a:r>
            <a:r>
              <a:rPr lang="en-US" dirty="0" smtClean="0"/>
              <a:t>:</a:t>
            </a:r>
          </a:p>
          <a:p>
            <a:pPr marL="0" indent="0" algn="l">
              <a:buNone/>
            </a:pPr>
            <a:r>
              <a:rPr lang="en-US" dirty="0"/>
              <a:t> </a:t>
            </a:r>
            <a:r>
              <a:rPr lang="en-US" dirty="0" smtClean="0"/>
              <a:t>                 Monitor </a:t>
            </a:r>
            <a:r>
              <a:rPr lang="en-US" dirty="0"/>
              <a:t>vital </a:t>
            </a:r>
            <a:r>
              <a:rPr lang="en-US" dirty="0" smtClean="0"/>
              <a:t>signs</a:t>
            </a:r>
            <a:endParaRPr lang="en-US" dirty="0"/>
          </a:p>
          <a:p>
            <a:pPr marL="0" indent="0" algn="l">
              <a:buNone/>
            </a:pPr>
            <a:r>
              <a:rPr lang="en-US" dirty="0" smtClean="0"/>
              <a:t>                  Assess </a:t>
            </a:r>
            <a:r>
              <a:rPr lang="en-US" dirty="0"/>
              <a:t>and document the extent of hemorrhage and </a:t>
            </a:r>
            <a:r>
              <a:rPr lang="en-US" dirty="0" smtClean="0"/>
              <a:t>thrombosis</a:t>
            </a:r>
            <a:endParaRPr lang="en-US" dirty="0"/>
          </a:p>
          <a:p>
            <a:pPr marL="0" indent="0" algn="l">
              <a:buNone/>
            </a:pPr>
            <a:r>
              <a:rPr lang="en-US" dirty="0" smtClean="0"/>
              <a:t>                  Correct hypovolemia</a:t>
            </a:r>
            <a:endParaRPr lang="en-US" dirty="0"/>
          </a:p>
          <a:p>
            <a:pPr marL="0" indent="0" algn="l">
              <a:buNone/>
            </a:pPr>
            <a:r>
              <a:rPr lang="en-US" dirty="0" smtClean="0"/>
              <a:t>                  Administer </a:t>
            </a:r>
            <a:r>
              <a:rPr lang="en-US" dirty="0"/>
              <a:t>basic hemostatic procedures when </a:t>
            </a:r>
            <a:r>
              <a:rPr lang="en-US" dirty="0" smtClean="0"/>
              <a:t>indicated</a:t>
            </a:r>
          </a:p>
          <a:p>
            <a:pPr marL="0" indent="0" algn="l">
              <a:buNone/>
            </a:pPr>
            <a:r>
              <a:rPr lang="en-US" dirty="0"/>
              <a:t> </a:t>
            </a:r>
            <a:r>
              <a:rPr lang="en-US" dirty="0" smtClean="0"/>
              <a:t>                 (plasma, platelet, cryoprecipitate, Packed RBC)</a:t>
            </a:r>
          </a:p>
          <a:p>
            <a:pPr marL="0" indent="0" algn="l">
              <a:buNone/>
            </a:pPr>
            <a:endParaRPr lang="en-US" dirty="0" smtClean="0"/>
          </a:p>
          <a:p>
            <a:pPr marL="0" indent="0" algn="l">
              <a:buNone/>
            </a:pPr>
            <a:r>
              <a:rPr lang="en-US" dirty="0"/>
              <a:t>- Heparin should be provided to those patients who demonstrate extensive fibrin deposition without evidence of substantial hemorrhage; it is usually reserved for cases of chronic DIC.</a:t>
            </a:r>
          </a:p>
          <a:p>
            <a:pPr marL="0" indent="0" algn="l">
              <a:buNone/>
            </a:pPr>
            <a:endParaRPr lang="ar-IQ" dirty="0"/>
          </a:p>
        </p:txBody>
      </p:sp>
    </p:spTree>
    <p:extLst>
      <p:ext uri="{BB962C8B-B14F-4D97-AF65-F5344CB8AC3E}">
        <p14:creationId xmlns:p14="http://schemas.microsoft.com/office/powerpoint/2010/main" val="39056947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6518"/>
            <a:ext cx="10515600" cy="6181859"/>
          </a:xfrm>
        </p:spPr>
        <p:txBody>
          <a:bodyPr/>
          <a:lstStyle/>
          <a:p>
            <a:pPr marL="0" indent="0" algn="l">
              <a:buNone/>
            </a:pPr>
            <a:r>
              <a:rPr lang="en-US" sz="3600" b="1" dirty="0" smtClean="0">
                <a:solidFill>
                  <a:srgbClr val="FF0000"/>
                </a:solidFill>
                <a:effectLst>
                  <a:outerShdw blurRad="38100" dist="38100" dir="2700000" algn="tl">
                    <a:srgbClr val="000000">
                      <a:alpha val="43137"/>
                    </a:srgbClr>
                  </a:outerShdw>
                </a:effectLst>
              </a:rPr>
              <a:t>Thrombotic thrombocytopenic purpura</a:t>
            </a:r>
          </a:p>
          <a:p>
            <a:pPr marL="0" indent="0" algn="l">
              <a:buNone/>
            </a:pPr>
            <a:endParaRPr lang="en-US" dirty="0"/>
          </a:p>
          <a:p>
            <a:pPr marL="0" indent="0" algn="l">
              <a:buNone/>
            </a:pPr>
            <a:r>
              <a:rPr lang="en-US" dirty="0" smtClean="0"/>
              <a:t>     Thrombotic </a:t>
            </a:r>
            <a:r>
              <a:rPr lang="en-US" dirty="0"/>
              <a:t>thrombocytopenic purpura (TTP) is a </a:t>
            </a:r>
            <a:r>
              <a:rPr lang="en-US" dirty="0" smtClean="0"/>
              <a:t>hematological emergency </a:t>
            </a:r>
            <a:r>
              <a:rPr lang="en-US" dirty="0"/>
              <a:t>characterized by clotting in small blood vessels (</a:t>
            </a:r>
            <a:r>
              <a:rPr lang="en-US" dirty="0" err="1"/>
              <a:t>thromboses</a:t>
            </a:r>
            <a:r>
              <a:rPr lang="en-US" dirty="0"/>
              <a:t>), </a:t>
            </a:r>
            <a:r>
              <a:rPr lang="en-US" dirty="0" smtClean="0"/>
              <a:t>low </a:t>
            </a:r>
            <a:r>
              <a:rPr lang="en-US" dirty="0"/>
              <a:t>platelet </a:t>
            </a:r>
            <a:r>
              <a:rPr lang="en-US" dirty="0" smtClean="0"/>
              <a:t>count and end organ damage.</a:t>
            </a:r>
          </a:p>
          <a:p>
            <a:pPr marL="0" indent="0" algn="l">
              <a:buNone/>
            </a:pPr>
            <a:r>
              <a:rPr lang="en-US" dirty="0"/>
              <a:t> </a:t>
            </a:r>
            <a:r>
              <a:rPr lang="en-US" dirty="0" smtClean="0"/>
              <a:t>    In its full-blown form, the disease consists of the following pentad:</a:t>
            </a:r>
            <a:endParaRPr lang="en-US" dirty="0"/>
          </a:p>
          <a:p>
            <a:pPr marL="0" indent="0" algn="l">
              <a:buNone/>
            </a:pPr>
            <a:endParaRPr lang="en-US" dirty="0"/>
          </a:p>
          <a:p>
            <a:pPr marL="0" indent="0" algn="l">
              <a:buNone/>
            </a:pPr>
            <a:r>
              <a:rPr lang="en-US" dirty="0" smtClean="0"/>
              <a:t>        Microangiopathic </a:t>
            </a:r>
            <a:r>
              <a:rPr lang="en-US" dirty="0"/>
              <a:t>hemolytic </a:t>
            </a:r>
            <a:r>
              <a:rPr lang="en-US" dirty="0" smtClean="0"/>
              <a:t>anemia (fragmented RBC)</a:t>
            </a:r>
            <a:endParaRPr lang="en-US" dirty="0"/>
          </a:p>
          <a:p>
            <a:pPr marL="0" indent="0" algn="l">
              <a:buNone/>
            </a:pPr>
            <a:r>
              <a:rPr lang="en-US" dirty="0" smtClean="0"/>
              <a:t>        Thrombocytopenic purpura</a:t>
            </a:r>
          </a:p>
          <a:p>
            <a:pPr marL="0" indent="0" algn="l">
              <a:buNone/>
            </a:pPr>
            <a:r>
              <a:rPr lang="en-US" dirty="0" smtClean="0"/>
              <a:t>        Neurologic abnormalities</a:t>
            </a:r>
          </a:p>
          <a:p>
            <a:pPr marL="0" indent="0" algn="l">
              <a:buNone/>
            </a:pPr>
            <a:r>
              <a:rPr lang="en-US" dirty="0" smtClean="0"/>
              <a:t>        Fever</a:t>
            </a:r>
          </a:p>
          <a:p>
            <a:pPr marL="0" indent="0" algn="l">
              <a:buNone/>
            </a:pPr>
            <a:r>
              <a:rPr lang="en-US" dirty="0" smtClean="0"/>
              <a:t>        Renal </a:t>
            </a:r>
            <a:r>
              <a:rPr lang="en-US" dirty="0"/>
              <a:t>disease</a:t>
            </a:r>
            <a:endParaRPr lang="ar-IQ" dirty="0"/>
          </a:p>
        </p:txBody>
      </p:sp>
    </p:spTree>
    <p:extLst>
      <p:ext uri="{BB962C8B-B14F-4D97-AF65-F5344CB8AC3E}">
        <p14:creationId xmlns:p14="http://schemas.microsoft.com/office/powerpoint/2010/main" val="3197223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9093"/>
            <a:ext cx="10515600" cy="6259132"/>
          </a:xfrm>
        </p:spPr>
        <p:txBody>
          <a:bodyPr>
            <a:normAutofit/>
          </a:bodyPr>
          <a:lstStyle/>
          <a:p>
            <a:pPr marL="0" indent="0" algn="ctr">
              <a:buNone/>
            </a:pPr>
            <a:r>
              <a:rPr lang="en-US" sz="3200" b="1" dirty="0" smtClean="0">
                <a:solidFill>
                  <a:srgbClr val="FF0000"/>
                </a:solidFill>
                <a:effectLst>
                  <a:outerShdw blurRad="38100" dist="38100" dir="2700000" algn="tl">
                    <a:srgbClr val="000000">
                      <a:alpha val="43137"/>
                    </a:srgbClr>
                  </a:outerShdw>
                </a:effectLst>
              </a:rPr>
              <a:t>Extracorpuscular</a:t>
            </a:r>
            <a:endParaRPr lang="ar-IQ" sz="3200" b="1" dirty="0">
              <a:solidFill>
                <a:srgbClr val="FF0000"/>
              </a:solidFill>
              <a:effectLst>
                <a:outerShdw blurRad="38100" dist="38100" dir="2700000" algn="tl">
                  <a:srgbClr val="000000">
                    <a:alpha val="43137"/>
                  </a:srgbClr>
                </a:outerShdw>
              </a:effectLst>
            </a:endParaRPr>
          </a:p>
        </p:txBody>
      </p:sp>
      <p:cxnSp>
        <p:nvCxnSpPr>
          <p:cNvPr id="5" name="Straight Arrow Connector 4"/>
          <p:cNvCxnSpPr/>
          <p:nvPr/>
        </p:nvCxnSpPr>
        <p:spPr>
          <a:xfrm flipH="1">
            <a:off x="4572000" y="850006"/>
            <a:ext cx="1378039" cy="734095"/>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a:off x="5950039" y="850006"/>
            <a:ext cx="1326524" cy="734095"/>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8" name="Rounded Rectangle 7"/>
          <p:cNvSpPr/>
          <p:nvPr/>
        </p:nvSpPr>
        <p:spPr>
          <a:xfrm>
            <a:off x="1558345" y="1841679"/>
            <a:ext cx="3721994" cy="540913"/>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smtClean="0">
                <a:solidFill>
                  <a:schemeClr val="tx1"/>
                </a:solidFill>
              </a:rPr>
              <a:t>Immune - mediated</a:t>
            </a:r>
            <a:endParaRPr lang="ar-IQ" sz="2800" b="1" dirty="0">
              <a:solidFill>
                <a:schemeClr val="tx1"/>
              </a:solidFill>
            </a:endParaRPr>
          </a:p>
        </p:txBody>
      </p:sp>
      <p:sp>
        <p:nvSpPr>
          <p:cNvPr id="9" name="Rounded Rectangle 8"/>
          <p:cNvSpPr/>
          <p:nvPr/>
        </p:nvSpPr>
        <p:spPr>
          <a:xfrm>
            <a:off x="6735651" y="1841679"/>
            <a:ext cx="3825025" cy="540913"/>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smtClean="0">
                <a:solidFill>
                  <a:schemeClr val="tx1"/>
                </a:solidFill>
              </a:rPr>
              <a:t>Mechanical injury</a:t>
            </a:r>
            <a:endParaRPr lang="ar-IQ" sz="2800" b="1" dirty="0">
              <a:solidFill>
                <a:schemeClr val="tx1"/>
              </a:solidFill>
            </a:endParaRPr>
          </a:p>
        </p:txBody>
      </p:sp>
      <p:sp>
        <p:nvSpPr>
          <p:cNvPr id="11" name="Rounded Rectangle 10"/>
          <p:cNvSpPr/>
          <p:nvPr/>
        </p:nvSpPr>
        <p:spPr>
          <a:xfrm>
            <a:off x="1539025" y="2794715"/>
            <a:ext cx="3721994" cy="3773510"/>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solidFill>
                  <a:schemeClr val="tx1"/>
                </a:solidFill>
              </a:rPr>
              <a:t>1- Autoimmune </a:t>
            </a:r>
          </a:p>
          <a:p>
            <a:pPr algn="ctr"/>
            <a:r>
              <a:rPr lang="en-US" sz="2400" b="1" dirty="0" smtClean="0">
                <a:solidFill>
                  <a:schemeClr val="tx1"/>
                </a:solidFill>
              </a:rPr>
              <a:t>(warm </a:t>
            </a:r>
            <a:r>
              <a:rPr lang="en-US" sz="2400" b="1" dirty="0" err="1" smtClean="0">
                <a:solidFill>
                  <a:schemeClr val="tx1"/>
                </a:solidFill>
              </a:rPr>
              <a:t>ab</a:t>
            </a:r>
            <a:r>
              <a:rPr lang="en-US" sz="2400" b="1" dirty="0" smtClean="0">
                <a:solidFill>
                  <a:schemeClr val="tx1"/>
                </a:solidFill>
              </a:rPr>
              <a:t>, cold </a:t>
            </a:r>
            <a:r>
              <a:rPr lang="en-US" sz="2400" b="1" dirty="0" err="1" smtClean="0">
                <a:solidFill>
                  <a:schemeClr val="tx1"/>
                </a:solidFill>
              </a:rPr>
              <a:t>ab</a:t>
            </a:r>
            <a:r>
              <a:rPr lang="en-US" sz="2400" b="1" dirty="0" smtClean="0">
                <a:solidFill>
                  <a:schemeClr val="tx1"/>
                </a:solidFill>
              </a:rPr>
              <a:t>)</a:t>
            </a:r>
          </a:p>
          <a:p>
            <a:pPr algn="ctr"/>
            <a:endParaRPr lang="en-US" sz="2400" b="1" dirty="0">
              <a:solidFill>
                <a:schemeClr val="tx1"/>
              </a:solidFill>
            </a:endParaRPr>
          </a:p>
          <a:p>
            <a:pPr algn="ctr"/>
            <a:r>
              <a:rPr lang="en-US" sz="2400" b="1" dirty="0" smtClean="0">
                <a:solidFill>
                  <a:schemeClr val="tx1"/>
                </a:solidFill>
              </a:rPr>
              <a:t>2- </a:t>
            </a:r>
            <a:r>
              <a:rPr lang="en-US" sz="2400" b="1" dirty="0" err="1" smtClean="0">
                <a:solidFill>
                  <a:schemeClr val="tx1"/>
                </a:solidFill>
              </a:rPr>
              <a:t>Alloimmune</a:t>
            </a:r>
            <a:r>
              <a:rPr lang="en-US" sz="2400" b="1" dirty="0" smtClean="0">
                <a:solidFill>
                  <a:schemeClr val="tx1"/>
                </a:solidFill>
              </a:rPr>
              <a:t> (incompatible b. transfusion)</a:t>
            </a:r>
          </a:p>
          <a:p>
            <a:pPr algn="ctr"/>
            <a:endParaRPr lang="en-US" sz="2400" b="1" dirty="0">
              <a:solidFill>
                <a:schemeClr val="tx1"/>
              </a:solidFill>
            </a:endParaRPr>
          </a:p>
          <a:p>
            <a:pPr algn="ctr"/>
            <a:r>
              <a:rPr lang="en-US" sz="2400" b="1" dirty="0" smtClean="0">
                <a:solidFill>
                  <a:schemeClr val="tx1"/>
                </a:solidFill>
              </a:rPr>
              <a:t>3- Drug - induced</a:t>
            </a:r>
            <a:endParaRPr lang="ar-IQ" sz="2400" b="1" dirty="0">
              <a:solidFill>
                <a:schemeClr val="tx1"/>
              </a:solidFill>
            </a:endParaRPr>
          </a:p>
        </p:txBody>
      </p:sp>
      <p:sp>
        <p:nvSpPr>
          <p:cNvPr id="12" name="Rounded Rectangle 11"/>
          <p:cNvSpPr/>
          <p:nvPr/>
        </p:nvSpPr>
        <p:spPr>
          <a:xfrm>
            <a:off x="6735651" y="2794715"/>
            <a:ext cx="3825025" cy="3773510"/>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solidFill>
                  <a:schemeClr val="tx1"/>
                </a:solidFill>
              </a:rPr>
              <a:t>1- Microangiopathic HA </a:t>
            </a:r>
          </a:p>
          <a:p>
            <a:pPr algn="ctr"/>
            <a:r>
              <a:rPr lang="en-US" sz="2400" b="1" dirty="0" smtClean="0">
                <a:solidFill>
                  <a:schemeClr val="tx1"/>
                </a:solidFill>
              </a:rPr>
              <a:t>(DIC, TTP, HUS)</a:t>
            </a:r>
          </a:p>
          <a:p>
            <a:pPr algn="ctr"/>
            <a:endParaRPr lang="en-US" sz="2400" b="1" dirty="0" smtClean="0">
              <a:solidFill>
                <a:schemeClr val="tx1"/>
              </a:solidFill>
            </a:endParaRPr>
          </a:p>
          <a:p>
            <a:pPr algn="ctr"/>
            <a:r>
              <a:rPr lang="en-US" sz="2400" b="1" dirty="0" smtClean="0">
                <a:solidFill>
                  <a:schemeClr val="tx1"/>
                </a:solidFill>
              </a:rPr>
              <a:t>2- Trauma (prosthetic valve, thermal, exercise)</a:t>
            </a:r>
          </a:p>
          <a:p>
            <a:pPr algn="ctr"/>
            <a:endParaRPr lang="en-US" sz="2400" b="1" dirty="0" smtClean="0">
              <a:solidFill>
                <a:schemeClr val="tx1"/>
              </a:solidFill>
            </a:endParaRPr>
          </a:p>
          <a:p>
            <a:pPr algn="ctr"/>
            <a:r>
              <a:rPr lang="en-US" sz="2400" b="1" dirty="0">
                <a:solidFill>
                  <a:schemeClr val="tx1"/>
                </a:solidFill>
              </a:rPr>
              <a:t>3</a:t>
            </a:r>
            <a:r>
              <a:rPr lang="en-US" sz="2400" b="1" dirty="0" smtClean="0">
                <a:solidFill>
                  <a:schemeClr val="tx1"/>
                </a:solidFill>
              </a:rPr>
              <a:t>- </a:t>
            </a:r>
            <a:r>
              <a:rPr lang="en-US" sz="2400" b="1" dirty="0" err="1" smtClean="0">
                <a:solidFill>
                  <a:schemeClr val="tx1"/>
                </a:solidFill>
              </a:rPr>
              <a:t>Hypersplenism</a:t>
            </a:r>
            <a:endParaRPr lang="ar-IQ" sz="2400" b="1" dirty="0">
              <a:solidFill>
                <a:schemeClr val="tx1"/>
              </a:solidFill>
            </a:endParaRPr>
          </a:p>
        </p:txBody>
      </p:sp>
      <p:cxnSp>
        <p:nvCxnSpPr>
          <p:cNvPr id="14" name="Straight Arrow Connector 13"/>
          <p:cNvCxnSpPr>
            <a:endCxn id="12" idx="0"/>
          </p:cNvCxnSpPr>
          <p:nvPr/>
        </p:nvCxnSpPr>
        <p:spPr>
          <a:xfrm>
            <a:off x="8641724" y="2472744"/>
            <a:ext cx="6440" cy="321971"/>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a:stCxn id="8" idx="2"/>
          </p:cNvCxnSpPr>
          <p:nvPr/>
        </p:nvCxnSpPr>
        <p:spPr>
          <a:xfrm>
            <a:off x="3419342" y="2382592"/>
            <a:ext cx="19317" cy="412123"/>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064003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2124"/>
            <a:ext cx="10515600" cy="6078828"/>
          </a:xfrm>
        </p:spPr>
        <p:txBody>
          <a:bodyPr>
            <a:normAutofit/>
          </a:bodyPr>
          <a:lstStyle/>
          <a:p>
            <a:pPr marL="0" indent="0" algn="l">
              <a:buNone/>
            </a:pPr>
            <a:r>
              <a:rPr lang="en-US" b="1" dirty="0">
                <a:solidFill>
                  <a:srgbClr val="FF0000"/>
                </a:solidFill>
              </a:rPr>
              <a:t>Pathophysiology</a:t>
            </a:r>
          </a:p>
          <a:p>
            <a:pPr marL="0" indent="0" algn="l">
              <a:buNone/>
            </a:pPr>
            <a:r>
              <a:rPr lang="en-US" dirty="0" smtClean="0"/>
              <a:t>  TTP can affect any organ system, but involvement of the peripheral blood, </a:t>
            </a:r>
            <a:r>
              <a:rPr lang="en-US" dirty="0"/>
              <a:t>the central nervous system, and the kidneys causes the clinical manifestations. The classic histologic lesion is one of bland thrombi in the microvasculature of affected organs. </a:t>
            </a:r>
          </a:p>
          <a:p>
            <a:pPr marL="0" indent="0" algn="l">
              <a:buNone/>
            </a:pPr>
            <a:r>
              <a:rPr lang="en-US" dirty="0" smtClean="0"/>
              <a:t>   Patients </a:t>
            </a:r>
            <a:r>
              <a:rPr lang="en-US" dirty="0"/>
              <a:t>with TTP have unusually </a:t>
            </a:r>
            <a:r>
              <a:rPr lang="en-US" b="1" dirty="0"/>
              <a:t>large multimers of von Willebrand factor (vWF)</a:t>
            </a:r>
            <a:r>
              <a:rPr lang="en-US" dirty="0"/>
              <a:t> in their plasma, and they lack a plasma protease that is responsible for the breakdown of these ultralarge vWF multimers. In the </a:t>
            </a:r>
            <a:r>
              <a:rPr lang="en-US" b="1" dirty="0"/>
              <a:t>congenital </a:t>
            </a:r>
            <a:r>
              <a:rPr lang="en-US" dirty="0"/>
              <a:t>form of TTP, mutations in the gene encoding this protease have been described. In the more common </a:t>
            </a:r>
            <a:r>
              <a:rPr lang="en-US" b="1" dirty="0"/>
              <a:t>sporadic</a:t>
            </a:r>
            <a:r>
              <a:rPr lang="en-US" dirty="0"/>
              <a:t> form, an </a:t>
            </a:r>
            <a:r>
              <a:rPr lang="en-US" b="1" dirty="0"/>
              <a:t>antibody </a:t>
            </a:r>
            <a:r>
              <a:rPr lang="en-US" dirty="0"/>
              <a:t>inhibitor can be isolated in most patients. This protease has been isolated and cloned and is designated </a:t>
            </a:r>
            <a:r>
              <a:rPr lang="en-US" b="1" dirty="0"/>
              <a:t>ADAMTS13 </a:t>
            </a:r>
            <a:r>
              <a:rPr lang="en-US" dirty="0"/>
              <a:t>(A Disintegrinlike And Metalloprotease with ThromboSpondin type 1 motif 13).</a:t>
            </a:r>
            <a:endParaRPr lang="ar-IQ" dirty="0"/>
          </a:p>
        </p:txBody>
      </p:sp>
    </p:spTree>
    <p:extLst>
      <p:ext uri="{BB962C8B-B14F-4D97-AF65-F5344CB8AC3E}">
        <p14:creationId xmlns:p14="http://schemas.microsoft.com/office/powerpoint/2010/main" val="41137918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6366"/>
            <a:ext cx="10515600" cy="6065949"/>
          </a:xfrm>
        </p:spPr>
        <p:txBody>
          <a:bodyPr>
            <a:normAutofit fontScale="92500" lnSpcReduction="10000"/>
          </a:bodyPr>
          <a:lstStyle/>
          <a:p>
            <a:pPr marL="0" indent="0" algn="l">
              <a:buNone/>
            </a:pPr>
            <a:r>
              <a:rPr lang="en-US" b="1" dirty="0" smtClean="0">
                <a:solidFill>
                  <a:srgbClr val="FF0000"/>
                </a:solidFill>
              </a:rPr>
              <a:t>Von Willebrand Factor</a:t>
            </a:r>
          </a:p>
          <a:p>
            <a:pPr algn="l"/>
            <a:endParaRPr lang="en-US" dirty="0"/>
          </a:p>
          <a:p>
            <a:pPr marL="0" indent="0" algn="l">
              <a:buNone/>
            </a:pPr>
            <a:r>
              <a:rPr lang="en-US" dirty="0"/>
              <a:t>VWF is a large multimeric glycoprotein present in blood plasma and produced constitutively as ultra-large VWF in </a:t>
            </a:r>
            <a:r>
              <a:rPr lang="en-US" dirty="0" smtClean="0"/>
              <a:t>endothelium, megakaryocytes, and </a:t>
            </a:r>
            <a:r>
              <a:rPr lang="en-US" dirty="0"/>
              <a:t>subendothelial connective </a:t>
            </a:r>
            <a:r>
              <a:rPr lang="en-US" dirty="0" smtClean="0"/>
              <a:t>tissue.</a:t>
            </a:r>
          </a:p>
          <a:p>
            <a:pPr marL="0" indent="0" algn="l">
              <a:buNone/>
            </a:pPr>
            <a:endParaRPr lang="en-US" dirty="0"/>
          </a:p>
          <a:p>
            <a:pPr marL="0" indent="0" algn="l">
              <a:buNone/>
            </a:pPr>
            <a:r>
              <a:rPr lang="en-US" b="1" dirty="0" smtClean="0"/>
              <a:t>Functions:</a:t>
            </a:r>
          </a:p>
          <a:p>
            <a:pPr marL="0" indent="0" algn="l">
              <a:buNone/>
            </a:pPr>
            <a:r>
              <a:rPr lang="en-US" dirty="0" smtClean="0"/>
              <a:t>- </a:t>
            </a:r>
            <a:r>
              <a:rPr lang="en-US" b="1" dirty="0" smtClean="0"/>
              <a:t>Factor </a:t>
            </a:r>
            <a:r>
              <a:rPr lang="en-US" b="1" dirty="0"/>
              <a:t>VIII </a:t>
            </a:r>
            <a:r>
              <a:rPr lang="en-US" dirty="0"/>
              <a:t>is bound to VWF while inactive in circulation; factor VIII degrades rapidly when not bound to VWF. Factor VIII is released from VWF by the action of thrombin. In the absence of VWF, factor VIII has a half-life of 1-2 hours; when carried by intact VWF, factor VIII has a half-life of 8-12 hours.</a:t>
            </a:r>
          </a:p>
          <a:p>
            <a:pPr marL="0" indent="0" algn="l">
              <a:buNone/>
            </a:pPr>
            <a:r>
              <a:rPr lang="en-US" dirty="0" smtClean="0"/>
              <a:t>- VWF </a:t>
            </a:r>
            <a:r>
              <a:rPr lang="en-US" dirty="0"/>
              <a:t>binds to </a:t>
            </a:r>
            <a:r>
              <a:rPr lang="en-US" b="1" dirty="0"/>
              <a:t>collagen</a:t>
            </a:r>
            <a:r>
              <a:rPr lang="en-US" dirty="0"/>
              <a:t>, e.g., when collagen is exposed beneath endothelial cells due to damage occurring to the blood vessel. </a:t>
            </a:r>
            <a:endParaRPr lang="en-US" dirty="0" smtClean="0"/>
          </a:p>
          <a:p>
            <a:pPr marL="0" indent="0" algn="l">
              <a:buNone/>
            </a:pPr>
            <a:r>
              <a:rPr lang="en-US" dirty="0" smtClean="0"/>
              <a:t>- VWF </a:t>
            </a:r>
            <a:r>
              <a:rPr lang="en-US" dirty="0"/>
              <a:t>binds to </a:t>
            </a:r>
            <a:r>
              <a:rPr lang="en-US" b="1" dirty="0"/>
              <a:t>platelet </a:t>
            </a:r>
            <a:r>
              <a:rPr lang="en-US" b="1" dirty="0" err="1"/>
              <a:t>gpIb</a:t>
            </a:r>
            <a:r>
              <a:rPr lang="en-US" b="1" dirty="0"/>
              <a:t> </a:t>
            </a:r>
            <a:r>
              <a:rPr lang="en-US" dirty="0"/>
              <a:t>when it forms a </a:t>
            </a:r>
            <a:r>
              <a:rPr lang="en-US" dirty="0" smtClean="0"/>
              <a:t>complex; </a:t>
            </a:r>
            <a:r>
              <a:rPr lang="en-US" dirty="0"/>
              <a:t>this binding occurs under all circumstances, but is most efficient under high shear stress (i.e., rapid blood flow in narrow blood </a:t>
            </a:r>
            <a:r>
              <a:rPr lang="en-US" dirty="0" smtClean="0"/>
              <a:t>vessels).</a:t>
            </a:r>
            <a:endParaRPr lang="ar-IQ" dirty="0"/>
          </a:p>
        </p:txBody>
      </p:sp>
    </p:spTree>
    <p:extLst>
      <p:ext uri="{BB962C8B-B14F-4D97-AF65-F5344CB8AC3E}">
        <p14:creationId xmlns:p14="http://schemas.microsoft.com/office/powerpoint/2010/main" val="25676936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3486"/>
            <a:ext cx="10515600" cy="6091707"/>
          </a:xfrm>
        </p:spPr>
        <p:txBody>
          <a:bodyPr>
            <a:noAutofit/>
          </a:bodyPr>
          <a:lstStyle/>
          <a:p>
            <a:pPr marL="0" indent="0" algn="l">
              <a:buNone/>
            </a:pPr>
            <a:r>
              <a:rPr lang="en-US" sz="3200" b="1" dirty="0"/>
              <a:t>Role in disease</a:t>
            </a:r>
          </a:p>
          <a:p>
            <a:pPr marL="0" indent="0" algn="l">
              <a:buNone/>
            </a:pPr>
            <a:endParaRPr lang="en-US" sz="3200" dirty="0" smtClean="0"/>
          </a:p>
          <a:p>
            <a:pPr marL="0" indent="0" algn="l">
              <a:buNone/>
            </a:pPr>
            <a:r>
              <a:rPr lang="en-US" sz="3200" dirty="0" smtClean="0"/>
              <a:t>- Hereditary </a:t>
            </a:r>
            <a:r>
              <a:rPr lang="en-US" sz="3200" dirty="0"/>
              <a:t>or acquired defects of VWF lead to von Willebrand disease (</a:t>
            </a:r>
            <a:r>
              <a:rPr lang="en-US" sz="3200" dirty="0" err="1"/>
              <a:t>vWD</a:t>
            </a:r>
            <a:r>
              <a:rPr lang="en-US" sz="3200" dirty="0"/>
              <a:t>), a bleeding diathesis of the skin and mucous </a:t>
            </a:r>
            <a:r>
              <a:rPr lang="en-US" sz="3200" dirty="0" smtClean="0"/>
              <a:t>membranes. </a:t>
            </a:r>
            <a:endParaRPr lang="en-US" sz="3200" dirty="0"/>
          </a:p>
          <a:p>
            <a:pPr marL="0" indent="0" algn="l">
              <a:buNone/>
            </a:pPr>
            <a:endParaRPr lang="en-US" sz="3200" dirty="0" smtClean="0"/>
          </a:p>
          <a:p>
            <a:pPr marL="0" indent="0" algn="l">
              <a:buNone/>
            </a:pPr>
            <a:r>
              <a:rPr lang="en-US" sz="3200" dirty="0" smtClean="0"/>
              <a:t>- In </a:t>
            </a:r>
            <a:r>
              <a:rPr lang="en-US" sz="3200" dirty="0"/>
              <a:t>thrombotic thrombocytopenic purpura (TTP</a:t>
            </a:r>
            <a:r>
              <a:rPr lang="en-US" sz="3200" dirty="0" smtClean="0"/>
              <a:t>), </a:t>
            </a:r>
            <a:r>
              <a:rPr lang="en-US" sz="3200" dirty="0"/>
              <a:t>ADAMTS13 either is deficient or has been inhibited by antibodies directed at the enzyme. This leads to decreased breakdown of the ultra-large multimers of VWF and microangiopathic hemolytic anemia with deposition of fibrin and platelets in small vessels, and capillary necrosis. </a:t>
            </a:r>
            <a:endParaRPr lang="ar-IQ" sz="3200" dirty="0"/>
          </a:p>
        </p:txBody>
      </p:sp>
    </p:spTree>
    <p:extLst>
      <p:ext uri="{BB962C8B-B14F-4D97-AF65-F5344CB8AC3E}">
        <p14:creationId xmlns:p14="http://schemas.microsoft.com/office/powerpoint/2010/main" val="4850857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6" name="Content Placeholder 5"/>
          <p:cNvPicPr>
            <a:picLocks noGrp="1" noChangeAspect="1"/>
          </p:cNvPicPr>
          <p:nvPr>
            <p:ph idx="1"/>
          </p:nvPr>
        </p:nvPicPr>
        <p:blipFill>
          <a:blip r:embed="rId2"/>
          <a:stretch>
            <a:fillRect/>
          </a:stretch>
        </p:blipFill>
        <p:spPr>
          <a:xfrm>
            <a:off x="2086377" y="656823"/>
            <a:ext cx="8126569" cy="5520140"/>
          </a:xfrm>
          <a:prstGeom prst="rect">
            <a:avLst/>
          </a:prstGeom>
        </p:spPr>
      </p:pic>
    </p:spTree>
    <p:extLst>
      <p:ext uri="{BB962C8B-B14F-4D97-AF65-F5344CB8AC3E}">
        <p14:creationId xmlns:p14="http://schemas.microsoft.com/office/powerpoint/2010/main" val="38265977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1972"/>
            <a:ext cx="10515600" cy="6181859"/>
          </a:xfrm>
        </p:spPr>
        <p:txBody>
          <a:bodyPr>
            <a:normAutofit/>
          </a:bodyPr>
          <a:lstStyle/>
          <a:p>
            <a:pPr marL="0" indent="0" algn="l">
              <a:buNone/>
            </a:pPr>
            <a:r>
              <a:rPr lang="en-US" sz="3200" b="1" dirty="0" smtClean="0">
                <a:solidFill>
                  <a:srgbClr val="FF0000"/>
                </a:solidFill>
              </a:rPr>
              <a:t>Epidemiology</a:t>
            </a:r>
          </a:p>
          <a:p>
            <a:pPr marL="0" indent="0" algn="l">
              <a:buNone/>
            </a:pPr>
            <a:r>
              <a:rPr lang="en-US" sz="3200" dirty="0" smtClean="0"/>
              <a:t>- </a:t>
            </a:r>
            <a:r>
              <a:rPr lang="en-US" sz="3200" b="1" dirty="0" smtClean="0"/>
              <a:t>Incidence</a:t>
            </a:r>
            <a:r>
              <a:rPr lang="en-US" sz="3200" dirty="0" smtClean="0"/>
              <a:t> : 1 / 50 000 admissions</a:t>
            </a:r>
          </a:p>
          <a:p>
            <a:pPr marL="0" indent="0" algn="l">
              <a:buNone/>
            </a:pPr>
            <a:r>
              <a:rPr lang="en-US" sz="3200" dirty="0" smtClean="0"/>
              <a:t>- </a:t>
            </a:r>
            <a:r>
              <a:rPr lang="en-US" sz="3200" b="1" dirty="0" smtClean="0"/>
              <a:t>Mortality</a:t>
            </a:r>
            <a:r>
              <a:rPr lang="en-US" sz="3200" dirty="0" smtClean="0"/>
              <a:t> </a:t>
            </a:r>
            <a:r>
              <a:rPr lang="en-US" sz="3200" dirty="0"/>
              <a:t>: Untreated, TTP has a mortality rate of as high as 90%. With plasma exchange, the mortality rate is reduced to 10-20</a:t>
            </a:r>
            <a:r>
              <a:rPr lang="en-US" sz="3200" dirty="0" smtClean="0"/>
              <a:t>%.</a:t>
            </a:r>
          </a:p>
          <a:p>
            <a:pPr marL="0" indent="0" algn="l">
              <a:buNone/>
            </a:pPr>
            <a:r>
              <a:rPr lang="en-US" sz="3200" dirty="0" smtClean="0"/>
              <a:t>- </a:t>
            </a:r>
            <a:r>
              <a:rPr lang="en-US" sz="3200" b="1" dirty="0" smtClean="0"/>
              <a:t>Median age </a:t>
            </a:r>
            <a:r>
              <a:rPr lang="en-US" sz="3200" dirty="0" smtClean="0"/>
              <a:t>: 40 </a:t>
            </a:r>
            <a:r>
              <a:rPr lang="en-US" sz="3200" dirty="0" err="1" smtClean="0"/>
              <a:t>yr</a:t>
            </a:r>
            <a:endParaRPr lang="en-US" sz="3200" dirty="0" smtClean="0"/>
          </a:p>
          <a:p>
            <a:pPr marL="0" indent="0" algn="l">
              <a:buNone/>
            </a:pPr>
            <a:r>
              <a:rPr lang="en-US" sz="3200" dirty="0" smtClean="0"/>
              <a:t>- </a:t>
            </a:r>
            <a:r>
              <a:rPr lang="en-US" sz="3200" b="1" dirty="0" smtClean="0"/>
              <a:t>Female : Male ratio </a:t>
            </a:r>
            <a:r>
              <a:rPr lang="en-US" sz="3200" dirty="0" smtClean="0"/>
              <a:t>= 2 : 1</a:t>
            </a:r>
          </a:p>
          <a:p>
            <a:pPr marL="0" indent="0" algn="l">
              <a:buNone/>
            </a:pPr>
            <a:r>
              <a:rPr lang="en-US" sz="3200" dirty="0"/>
              <a:t>- </a:t>
            </a:r>
            <a:r>
              <a:rPr lang="en-US" sz="3200" b="1" dirty="0"/>
              <a:t>Prognosis</a:t>
            </a:r>
            <a:r>
              <a:rPr lang="en-US" sz="3200" dirty="0"/>
              <a:t> : In general, survivors have no long-term sequelae, with the exception of residual neurologic deficits in a minority of patients. However, relapses are not uncommon, occurring in </a:t>
            </a:r>
            <a:r>
              <a:rPr lang="en-US" sz="3200" dirty="0" smtClean="0"/>
              <a:t>up to </a:t>
            </a:r>
            <a:r>
              <a:rPr lang="en-US" sz="3200" b="1" dirty="0" smtClean="0"/>
              <a:t>33%</a:t>
            </a:r>
            <a:r>
              <a:rPr lang="en-US" sz="3200" dirty="0" smtClean="0"/>
              <a:t> of </a:t>
            </a:r>
            <a:r>
              <a:rPr lang="en-US" sz="3200" dirty="0"/>
              <a:t>patients. </a:t>
            </a:r>
            <a:endParaRPr lang="ar-IQ" sz="3200" dirty="0"/>
          </a:p>
        </p:txBody>
      </p:sp>
    </p:spTree>
    <p:extLst>
      <p:ext uri="{BB962C8B-B14F-4D97-AF65-F5344CB8AC3E}">
        <p14:creationId xmlns:p14="http://schemas.microsoft.com/office/powerpoint/2010/main" val="23377215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5003"/>
            <a:ext cx="10515600" cy="6053070"/>
          </a:xfrm>
        </p:spPr>
        <p:txBody>
          <a:bodyPr>
            <a:normAutofit fontScale="77500" lnSpcReduction="20000"/>
          </a:bodyPr>
          <a:lstStyle/>
          <a:p>
            <a:pPr marL="0" indent="0" algn="l">
              <a:buNone/>
            </a:pPr>
            <a:r>
              <a:rPr lang="en-US" b="1" dirty="0" smtClean="0">
                <a:solidFill>
                  <a:srgbClr val="FF0000"/>
                </a:solidFill>
              </a:rPr>
              <a:t>Clinical presentation</a:t>
            </a:r>
          </a:p>
          <a:p>
            <a:pPr marL="0" indent="0" algn="l">
              <a:buNone/>
            </a:pPr>
            <a:r>
              <a:rPr lang="en-US" b="1" u="sng" dirty="0"/>
              <a:t>History</a:t>
            </a:r>
          </a:p>
          <a:p>
            <a:pPr marL="0" indent="0" algn="l">
              <a:buNone/>
            </a:pPr>
            <a:r>
              <a:rPr lang="en-US" dirty="0"/>
              <a:t>Patients with </a:t>
            </a:r>
            <a:r>
              <a:rPr lang="en-US" dirty="0" smtClean="0"/>
              <a:t>TTP </a:t>
            </a:r>
            <a:r>
              <a:rPr lang="en-US" dirty="0"/>
              <a:t>typically report an acute or </a:t>
            </a:r>
            <a:r>
              <a:rPr lang="en-US" dirty="0" err="1"/>
              <a:t>subacute</a:t>
            </a:r>
            <a:r>
              <a:rPr lang="en-US" dirty="0"/>
              <a:t> onset of the following symptoms </a:t>
            </a:r>
            <a:r>
              <a:rPr lang="en-US" dirty="0" smtClean="0"/>
              <a:t>:</a:t>
            </a:r>
            <a:endParaRPr lang="en-US" dirty="0"/>
          </a:p>
          <a:p>
            <a:pPr marL="0" indent="0" algn="l">
              <a:buNone/>
            </a:pPr>
            <a:endParaRPr lang="en-US" dirty="0"/>
          </a:p>
          <a:p>
            <a:pPr marL="0" indent="0" algn="l">
              <a:buNone/>
            </a:pPr>
            <a:r>
              <a:rPr lang="en-US" dirty="0" smtClean="0"/>
              <a:t>- Neurologic </a:t>
            </a:r>
            <a:r>
              <a:rPr lang="en-US" dirty="0"/>
              <a:t>manifestations include alteration in mental status, seizures, hemiplegia, </a:t>
            </a:r>
            <a:r>
              <a:rPr lang="en-US" dirty="0" err="1"/>
              <a:t>paresthesias</a:t>
            </a:r>
            <a:r>
              <a:rPr lang="en-US" dirty="0"/>
              <a:t>, visual disturbance, and aphasia</a:t>
            </a:r>
          </a:p>
          <a:p>
            <a:pPr marL="0" indent="0" algn="l">
              <a:buNone/>
            </a:pPr>
            <a:endParaRPr lang="en-US" dirty="0"/>
          </a:p>
          <a:p>
            <a:pPr marL="0" indent="0" algn="l">
              <a:buNone/>
            </a:pPr>
            <a:r>
              <a:rPr lang="en-US" dirty="0" smtClean="0"/>
              <a:t>- Fatigue </a:t>
            </a:r>
            <a:r>
              <a:rPr lang="en-US" dirty="0"/>
              <a:t>may accompany the anemia</a:t>
            </a:r>
          </a:p>
          <a:p>
            <a:pPr marL="0" indent="0" algn="l">
              <a:buNone/>
            </a:pPr>
            <a:endParaRPr lang="en-US" dirty="0"/>
          </a:p>
          <a:p>
            <a:pPr marL="0" indent="0" algn="l">
              <a:buNone/>
            </a:pPr>
            <a:r>
              <a:rPr lang="en-US" dirty="0" smtClean="0"/>
              <a:t>- Severe </a:t>
            </a:r>
            <a:r>
              <a:rPr lang="en-US" dirty="0"/>
              <a:t>bleeding from thrombocytopenia is unusual, although petechiae are common</a:t>
            </a:r>
          </a:p>
          <a:p>
            <a:pPr marL="0" indent="0" algn="l">
              <a:buNone/>
            </a:pPr>
            <a:endParaRPr lang="en-US" dirty="0"/>
          </a:p>
          <a:p>
            <a:pPr marL="0" indent="0" algn="l">
              <a:buNone/>
            </a:pPr>
            <a:r>
              <a:rPr lang="en-US" dirty="0"/>
              <a:t>Clinical manifestations may also include the following:</a:t>
            </a:r>
          </a:p>
          <a:p>
            <a:pPr marL="0" indent="0" algn="l">
              <a:buNone/>
            </a:pPr>
            <a:endParaRPr lang="en-US" dirty="0"/>
          </a:p>
          <a:p>
            <a:pPr marL="0" indent="0" algn="l">
              <a:buNone/>
            </a:pPr>
            <a:r>
              <a:rPr lang="en-US" dirty="0" smtClean="0"/>
              <a:t>- Fever </a:t>
            </a:r>
            <a:r>
              <a:rPr lang="en-US" dirty="0"/>
              <a:t>occurs in approximately 50% of </a:t>
            </a:r>
            <a:r>
              <a:rPr lang="en-US" dirty="0" smtClean="0"/>
              <a:t>patients</a:t>
            </a:r>
            <a:endParaRPr lang="en-US" dirty="0"/>
          </a:p>
          <a:p>
            <a:pPr marL="0" indent="0" algn="l">
              <a:buNone/>
            </a:pPr>
            <a:endParaRPr lang="en-US" dirty="0"/>
          </a:p>
          <a:p>
            <a:pPr marL="0" indent="0" algn="l">
              <a:buNone/>
            </a:pPr>
            <a:r>
              <a:rPr lang="en-US" dirty="0" smtClean="0"/>
              <a:t>- Patients </a:t>
            </a:r>
            <a:r>
              <a:rPr lang="en-US" dirty="0"/>
              <a:t>may notice dark urine from </a:t>
            </a:r>
            <a:r>
              <a:rPr lang="en-US" dirty="0" err="1"/>
              <a:t>hemoglobinuria</a:t>
            </a:r>
            <a:r>
              <a:rPr lang="en-US" dirty="0"/>
              <a:t>.</a:t>
            </a:r>
            <a:endParaRPr lang="ar-IQ" dirty="0"/>
          </a:p>
        </p:txBody>
      </p:sp>
    </p:spTree>
    <p:extLst>
      <p:ext uri="{BB962C8B-B14F-4D97-AF65-F5344CB8AC3E}">
        <p14:creationId xmlns:p14="http://schemas.microsoft.com/office/powerpoint/2010/main" val="994558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0608"/>
            <a:ext cx="10515600" cy="6104586"/>
          </a:xfrm>
        </p:spPr>
        <p:txBody>
          <a:bodyPr/>
          <a:lstStyle/>
          <a:p>
            <a:pPr marL="0" indent="0" algn="l">
              <a:buNone/>
            </a:pPr>
            <a:r>
              <a:rPr lang="en-US" b="1" u="sng" dirty="0"/>
              <a:t>Physical</a:t>
            </a:r>
          </a:p>
          <a:p>
            <a:pPr marL="0" indent="0" algn="l">
              <a:buNone/>
            </a:pPr>
            <a:endParaRPr lang="en-US" dirty="0" smtClean="0"/>
          </a:p>
          <a:p>
            <a:pPr marL="0" indent="0" algn="l">
              <a:buNone/>
            </a:pPr>
            <a:r>
              <a:rPr lang="en-US" dirty="0"/>
              <a:t> </a:t>
            </a:r>
            <a:r>
              <a:rPr lang="en-US" dirty="0" smtClean="0"/>
              <a:t>    Patients </a:t>
            </a:r>
            <a:r>
              <a:rPr lang="en-US" dirty="0"/>
              <a:t>with TTP or HUS have no characteristic physical findings. Findings upon examination depend on the severity of involvement of the target organ systems.</a:t>
            </a:r>
          </a:p>
          <a:p>
            <a:pPr algn="l"/>
            <a:endParaRPr lang="en-US" dirty="0"/>
          </a:p>
          <a:p>
            <a:pPr marL="0" indent="0" algn="l">
              <a:buNone/>
            </a:pPr>
            <a:r>
              <a:rPr lang="en-US" dirty="0" smtClean="0"/>
              <a:t>     Hemolytic </a:t>
            </a:r>
            <a:r>
              <a:rPr lang="en-US" dirty="0"/>
              <a:t>anemia and thrombocytopenia cause </a:t>
            </a:r>
            <a:r>
              <a:rPr lang="en-US" b="1" dirty="0"/>
              <a:t>pallor</a:t>
            </a:r>
            <a:r>
              <a:rPr lang="en-US" dirty="0"/>
              <a:t>, </a:t>
            </a:r>
            <a:r>
              <a:rPr lang="en-US" b="1" dirty="0"/>
              <a:t>jaundice</a:t>
            </a:r>
            <a:r>
              <a:rPr lang="en-US" dirty="0"/>
              <a:t>, and </a:t>
            </a:r>
            <a:r>
              <a:rPr lang="en-US" b="1" dirty="0"/>
              <a:t>petechiae</a:t>
            </a:r>
            <a:r>
              <a:rPr lang="en-US" dirty="0"/>
              <a:t>. Abnormal findings on neurologic examination consist of mental status changes and/or focal neurologic deficits. </a:t>
            </a:r>
            <a:r>
              <a:rPr lang="en-US" dirty="0" err="1" smtClean="0"/>
              <a:t>Organomegaly</a:t>
            </a:r>
            <a:r>
              <a:rPr lang="en-US" dirty="0" smtClean="0"/>
              <a:t> </a:t>
            </a:r>
            <a:r>
              <a:rPr lang="en-US" dirty="0"/>
              <a:t>is not typical.</a:t>
            </a:r>
            <a:endParaRPr lang="ar-IQ" dirty="0"/>
          </a:p>
        </p:txBody>
      </p:sp>
    </p:spTree>
    <p:extLst>
      <p:ext uri="{BB962C8B-B14F-4D97-AF65-F5344CB8AC3E}">
        <p14:creationId xmlns:p14="http://schemas.microsoft.com/office/powerpoint/2010/main" val="40015953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5002"/>
            <a:ext cx="10515600" cy="6040191"/>
          </a:xfrm>
        </p:spPr>
        <p:txBody>
          <a:bodyPr>
            <a:normAutofit fontScale="92500" lnSpcReduction="20000"/>
          </a:bodyPr>
          <a:lstStyle/>
          <a:p>
            <a:pPr marL="0" indent="0" algn="l">
              <a:buNone/>
            </a:pPr>
            <a:r>
              <a:rPr lang="en-US" b="1" dirty="0" smtClean="0">
                <a:solidFill>
                  <a:srgbClr val="FF0000"/>
                </a:solidFill>
              </a:rPr>
              <a:t>Causes of TTP</a:t>
            </a:r>
          </a:p>
          <a:p>
            <a:pPr marL="0" indent="0" algn="l">
              <a:buNone/>
            </a:pPr>
            <a:r>
              <a:rPr lang="en-US" dirty="0" smtClean="0"/>
              <a:t>- </a:t>
            </a:r>
            <a:r>
              <a:rPr lang="en-US" b="1" dirty="0" smtClean="0"/>
              <a:t>Autoimmune </a:t>
            </a:r>
            <a:r>
              <a:rPr lang="en-US" dirty="0" smtClean="0"/>
              <a:t>(Idiopathic)</a:t>
            </a:r>
          </a:p>
          <a:p>
            <a:pPr marL="0" indent="0" algn="l">
              <a:buNone/>
            </a:pPr>
            <a:r>
              <a:rPr lang="en-US" dirty="0" smtClean="0"/>
              <a:t>- </a:t>
            </a:r>
            <a:r>
              <a:rPr lang="en-US" b="1" dirty="0" smtClean="0"/>
              <a:t>Congenital</a:t>
            </a:r>
            <a:r>
              <a:rPr lang="en-US" dirty="0" smtClean="0"/>
              <a:t> </a:t>
            </a:r>
            <a:r>
              <a:rPr lang="en-US" dirty="0"/>
              <a:t>: This hereditary form of TTP is called the Upshaw–Schulman </a:t>
            </a:r>
            <a:r>
              <a:rPr lang="en-US" dirty="0" smtClean="0"/>
              <a:t>syndrome</a:t>
            </a:r>
          </a:p>
          <a:p>
            <a:pPr marL="0" indent="0" algn="l">
              <a:buNone/>
            </a:pPr>
            <a:r>
              <a:rPr lang="en-US" dirty="0" smtClean="0"/>
              <a:t>- </a:t>
            </a:r>
            <a:r>
              <a:rPr lang="en-US" b="1" dirty="0" smtClean="0"/>
              <a:t>Secondary</a:t>
            </a:r>
            <a:r>
              <a:rPr lang="en-US" dirty="0" smtClean="0"/>
              <a:t> </a:t>
            </a:r>
            <a:r>
              <a:rPr lang="en-US" dirty="0"/>
              <a:t>: Predisposing factors </a:t>
            </a:r>
            <a:r>
              <a:rPr lang="en-US" dirty="0" smtClean="0"/>
              <a:t>are:</a:t>
            </a:r>
            <a:endParaRPr lang="en-US" dirty="0"/>
          </a:p>
          <a:p>
            <a:pPr marL="0" indent="0" algn="l">
              <a:buNone/>
            </a:pPr>
            <a:r>
              <a:rPr lang="en-US" dirty="0" smtClean="0"/>
              <a:t>     Cancer</a:t>
            </a:r>
            <a:endParaRPr lang="en-US" dirty="0"/>
          </a:p>
          <a:p>
            <a:pPr marL="0" indent="0" algn="l">
              <a:buNone/>
            </a:pPr>
            <a:r>
              <a:rPr lang="en-US" dirty="0" smtClean="0"/>
              <a:t>     Bone </a:t>
            </a:r>
            <a:r>
              <a:rPr lang="en-US" dirty="0"/>
              <a:t>marrow transplantation</a:t>
            </a:r>
          </a:p>
          <a:p>
            <a:pPr marL="0" indent="0" algn="l">
              <a:buNone/>
            </a:pPr>
            <a:r>
              <a:rPr lang="en-US" dirty="0" smtClean="0"/>
              <a:t>     Pregnancy</a:t>
            </a:r>
            <a:endParaRPr lang="en-US" dirty="0"/>
          </a:p>
          <a:p>
            <a:pPr marL="0" indent="0" algn="l">
              <a:buNone/>
            </a:pPr>
            <a:r>
              <a:rPr lang="en-US" dirty="0" smtClean="0"/>
              <a:t>     Medication use: Antiviral </a:t>
            </a:r>
            <a:r>
              <a:rPr lang="en-US" dirty="0"/>
              <a:t>drugs (acyclovir</a:t>
            </a:r>
            <a:r>
              <a:rPr lang="en-US" dirty="0" smtClean="0"/>
              <a:t>), Certain chemotherapy, Quinine, Platelet </a:t>
            </a:r>
            <a:r>
              <a:rPr lang="en-US" dirty="0"/>
              <a:t>aggregation inhibitors (</a:t>
            </a:r>
            <a:r>
              <a:rPr lang="en-US" dirty="0" err="1"/>
              <a:t>ticlopidine</a:t>
            </a:r>
            <a:r>
              <a:rPr lang="en-US" dirty="0"/>
              <a:t>, </a:t>
            </a:r>
            <a:r>
              <a:rPr lang="en-US" dirty="0" err="1"/>
              <a:t>clopidogrel</a:t>
            </a:r>
            <a:r>
              <a:rPr lang="en-US" dirty="0"/>
              <a:t>, and </a:t>
            </a:r>
            <a:r>
              <a:rPr lang="en-US" dirty="0" err="1" smtClean="0"/>
              <a:t>prasugrel</a:t>
            </a:r>
            <a:r>
              <a:rPr lang="en-US" dirty="0" smtClean="0"/>
              <a:t>), Hormone </a:t>
            </a:r>
            <a:r>
              <a:rPr lang="en-US" dirty="0"/>
              <a:t>altering drugs (estrogens, contraceptives, hormone replacement </a:t>
            </a:r>
            <a:r>
              <a:rPr lang="en-US" dirty="0" smtClean="0"/>
              <a:t>therapy).</a:t>
            </a:r>
            <a:endParaRPr lang="en-US" dirty="0"/>
          </a:p>
          <a:p>
            <a:pPr marL="0" indent="0" algn="l">
              <a:buNone/>
            </a:pPr>
            <a:r>
              <a:rPr lang="en-US" dirty="0" smtClean="0"/>
              <a:t>     HIV-1 </a:t>
            </a:r>
            <a:r>
              <a:rPr lang="en-US" dirty="0"/>
              <a:t>infection</a:t>
            </a:r>
          </a:p>
          <a:p>
            <a:pPr marL="0" indent="0" algn="l">
              <a:buNone/>
            </a:pPr>
            <a:r>
              <a:rPr lang="en-US" dirty="0"/>
              <a:t>The mechanism of secondary TTP is poorly understood, as ADAMTS13 activity is generally not as depressed as in idiopathic TTP, and inhibitors cannot be detected. Probable etiology may </a:t>
            </a:r>
            <a:r>
              <a:rPr lang="en-US" dirty="0" smtClean="0"/>
              <a:t>involve endothelial damage.</a:t>
            </a:r>
            <a:endParaRPr lang="ar-IQ" dirty="0"/>
          </a:p>
        </p:txBody>
      </p:sp>
    </p:spTree>
    <p:extLst>
      <p:ext uri="{BB962C8B-B14F-4D97-AF65-F5344CB8AC3E}">
        <p14:creationId xmlns:p14="http://schemas.microsoft.com/office/powerpoint/2010/main" val="24131504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6062"/>
            <a:ext cx="10515600" cy="6413679"/>
          </a:xfrm>
        </p:spPr>
        <p:txBody>
          <a:bodyPr>
            <a:normAutofit/>
          </a:bodyPr>
          <a:lstStyle/>
          <a:p>
            <a:pPr marL="0" indent="0" algn="l">
              <a:buNone/>
            </a:pPr>
            <a:r>
              <a:rPr lang="en-US" sz="3200" b="1" dirty="0" smtClean="0">
                <a:solidFill>
                  <a:srgbClr val="FF0000"/>
                </a:solidFill>
              </a:rPr>
              <a:t>Investigations:</a:t>
            </a:r>
          </a:p>
          <a:p>
            <a:pPr marL="0" indent="0" algn="l">
              <a:buNone/>
            </a:pPr>
            <a:endParaRPr lang="en-US" sz="3200" b="1" dirty="0" smtClean="0"/>
          </a:p>
          <a:p>
            <a:pPr marL="0" indent="0" algn="l">
              <a:buNone/>
            </a:pPr>
            <a:r>
              <a:rPr lang="en-US" sz="3200" dirty="0" smtClean="0"/>
              <a:t>- CBC, ret. count and B. film</a:t>
            </a:r>
          </a:p>
          <a:p>
            <a:pPr marL="0" indent="0" algn="l">
              <a:buNone/>
            </a:pPr>
            <a:r>
              <a:rPr lang="en-US" sz="3200" dirty="0" smtClean="0"/>
              <a:t>- Renal function test and s. electrolytes</a:t>
            </a:r>
          </a:p>
          <a:p>
            <a:pPr marL="0" indent="0" algn="l">
              <a:buNone/>
            </a:pPr>
            <a:r>
              <a:rPr lang="en-US" sz="3200" dirty="0" smtClean="0"/>
              <a:t>- Bilirubin</a:t>
            </a:r>
          </a:p>
          <a:p>
            <a:pPr marL="0" indent="0" algn="l">
              <a:buNone/>
            </a:pPr>
            <a:r>
              <a:rPr lang="en-US" sz="3200" dirty="0" smtClean="0"/>
              <a:t>- LDH</a:t>
            </a:r>
          </a:p>
          <a:p>
            <a:pPr marL="0" indent="0" algn="l">
              <a:buNone/>
            </a:pPr>
            <a:r>
              <a:rPr lang="en-US" sz="3200" dirty="0" smtClean="0"/>
              <a:t>- Haptoglobin</a:t>
            </a:r>
          </a:p>
          <a:p>
            <a:pPr marL="0" indent="0" algn="l">
              <a:buNone/>
            </a:pPr>
            <a:r>
              <a:rPr lang="en-US" sz="3200" dirty="0" smtClean="0"/>
              <a:t>- Brain imaging</a:t>
            </a:r>
          </a:p>
          <a:p>
            <a:pPr marL="0" indent="0" algn="l">
              <a:buNone/>
            </a:pPr>
            <a:r>
              <a:rPr lang="en-US" sz="3200" dirty="0" smtClean="0"/>
              <a:t>- PT, PTT</a:t>
            </a:r>
          </a:p>
          <a:p>
            <a:pPr marL="0" indent="0" algn="l">
              <a:buNone/>
            </a:pPr>
            <a:r>
              <a:rPr lang="en-US" sz="3200" dirty="0" smtClean="0"/>
              <a:t>- d- dimer, fibrinogen, FDP</a:t>
            </a:r>
          </a:p>
          <a:p>
            <a:pPr marL="0" indent="0" algn="l">
              <a:buNone/>
            </a:pPr>
            <a:r>
              <a:rPr lang="en-US" sz="3200" dirty="0" smtClean="0"/>
              <a:t>- ADAMTS13 activity, anti-ADAMTS13 antibody assay</a:t>
            </a:r>
            <a:endParaRPr lang="ar-IQ" sz="3200" dirty="0"/>
          </a:p>
        </p:txBody>
      </p:sp>
    </p:spTree>
    <p:extLst>
      <p:ext uri="{BB962C8B-B14F-4D97-AF65-F5344CB8AC3E}">
        <p14:creationId xmlns:p14="http://schemas.microsoft.com/office/powerpoint/2010/main" val="25254254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1972"/>
            <a:ext cx="10515600" cy="6220496"/>
          </a:xfrm>
        </p:spPr>
        <p:txBody>
          <a:bodyPr>
            <a:normAutofit/>
          </a:bodyPr>
          <a:lstStyle/>
          <a:p>
            <a:pPr marL="0" indent="0" algn="l">
              <a:buNone/>
            </a:pPr>
            <a:r>
              <a:rPr lang="en-US" sz="3200" b="1" dirty="0" err="1" smtClean="0">
                <a:solidFill>
                  <a:srgbClr val="FF0000"/>
                </a:solidFill>
              </a:rPr>
              <a:t>Tretament</a:t>
            </a:r>
            <a:endParaRPr lang="en-US" sz="3200" b="1" dirty="0" smtClean="0">
              <a:solidFill>
                <a:srgbClr val="FF0000"/>
              </a:solidFill>
            </a:endParaRPr>
          </a:p>
          <a:p>
            <a:pPr marL="0" indent="0" algn="l">
              <a:buNone/>
            </a:pPr>
            <a:endParaRPr lang="en-US" sz="3200" dirty="0" smtClean="0"/>
          </a:p>
          <a:p>
            <a:pPr marL="0" indent="0" algn="l">
              <a:buNone/>
            </a:pPr>
            <a:r>
              <a:rPr lang="en-US" sz="3200" dirty="0" smtClean="0"/>
              <a:t>- TTP is a medical </a:t>
            </a:r>
            <a:r>
              <a:rPr lang="en-US" sz="3200" dirty="0" err="1" smtClean="0"/>
              <a:t>emergeny</a:t>
            </a:r>
            <a:r>
              <a:rPr lang="en-US" sz="3200" dirty="0" smtClean="0"/>
              <a:t> that necessitate prompt initiation of </a:t>
            </a:r>
            <a:r>
              <a:rPr lang="en-US" sz="3200" b="1" dirty="0" smtClean="0"/>
              <a:t>plasma exchange</a:t>
            </a:r>
          </a:p>
          <a:p>
            <a:pPr marL="0" indent="0" algn="l">
              <a:buNone/>
            </a:pPr>
            <a:endParaRPr lang="en-US" sz="3200" dirty="0" smtClean="0"/>
          </a:p>
          <a:p>
            <a:pPr marL="0" indent="0" algn="l">
              <a:buNone/>
            </a:pPr>
            <a:r>
              <a:rPr lang="en-US" sz="3200" dirty="0" smtClean="0"/>
              <a:t>- Only (</a:t>
            </a:r>
            <a:r>
              <a:rPr lang="en-US" sz="3200" dirty="0"/>
              <a:t>20-30%) </a:t>
            </a:r>
            <a:r>
              <a:rPr lang="en-US" sz="3200" dirty="0" smtClean="0"/>
              <a:t>of patients present </a:t>
            </a:r>
            <a:r>
              <a:rPr lang="en-US" sz="3200" dirty="0"/>
              <a:t>with the classic </a:t>
            </a:r>
            <a:r>
              <a:rPr lang="en-US" sz="3200" dirty="0" smtClean="0"/>
              <a:t>pentad</a:t>
            </a:r>
          </a:p>
          <a:p>
            <a:pPr marL="0" indent="0" algn="l">
              <a:buNone/>
            </a:pPr>
            <a:endParaRPr lang="en-US" sz="3200" dirty="0" smtClean="0"/>
          </a:p>
          <a:p>
            <a:pPr marL="0" indent="0" algn="l">
              <a:buNone/>
            </a:pPr>
            <a:r>
              <a:rPr lang="en-US" sz="3200" dirty="0" smtClean="0"/>
              <a:t>- The </a:t>
            </a:r>
            <a:r>
              <a:rPr lang="en-US" sz="3200" dirty="0"/>
              <a:t>presence of </a:t>
            </a:r>
            <a:r>
              <a:rPr lang="en-US" sz="3200" dirty="0" smtClean="0"/>
              <a:t>MAHA (schistocytes, </a:t>
            </a:r>
            <a:r>
              <a:rPr lang="en-US" sz="3200" dirty="0"/>
              <a:t>elevated </a:t>
            </a:r>
            <a:r>
              <a:rPr lang="en-US" sz="3200" dirty="0" smtClean="0"/>
              <a:t>LDH </a:t>
            </a:r>
            <a:r>
              <a:rPr lang="en-US" sz="3200" dirty="0"/>
              <a:t>level, and indirect hyperbilirubinemia) and thrombocytopenia in the absence of other obvious causes (eg, </a:t>
            </a:r>
            <a:r>
              <a:rPr lang="en-US" sz="3200" dirty="0" smtClean="0"/>
              <a:t>DIC, </a:t>
            </a:r>
            <a:r>
              <a:rPr lang="en-US" sz="3200" dirty="0"/>
              <a:t>malignant hypertension) is justification </a:t>
            </a:r>
            <a:r>
              <a:rPr lang="en-US" sz="3200" dirty="0" smtClean="0"/>
              <a:t>to begin </a:t>
            </a:r>
            <a:r>
              <a:rPr lang="en-US" sz="3200" dirty="0"/>
              <a:t>total plasma exchange—preferably within 4–8 </a:t>
            </a:r>
            <a:r>
              <a:rPr lang="en-US" sz="3200" dirty="0" smtClean="0"/>
              <a:t>hours</a:t>
            </a:r>
          </a:p>
          <a:p>
            <a:pPr marL="0" indent="0" algn="l">
              <a:buNone/>
            </a:pPr>
            <a:endParaRPr lang="ar-IQ" sz="3200" dirty="0"/>
          </a:p>
        </p:txBody>
      </p:sp>
    </p:spTree>
    <p:extLst>
      <p:ext uri="{BB962C8B-B14F-4D97-AF65-F5344CB8AC3E}">
        <p14:creationId xmlns:p14="http://schemas.microsoft.com/office/powerpoint/2010/main" val="1425762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3487"/>
            <a:ext cx="10515600" cy="6220496"/>
          </a:xfrm>
        </p:spPr>
        <p:txBody>
          <a:bodyPr>
            <a:normAutofit/>
          </a:bodyPr>
          <a:lstStyle/>
          <a:p>
            <a:pPr marL="0" indent="0" algn="ctr" rtl="0">
              <a:buNone/>
            </a:pPr>
            <a:r>
              <a:rPr lang="en-US" sz="3200" b="1" dirty="0" smtClean="0">
                <a:solidFill>
                  <a:srgbClr val="FF0000"/>
                </a:solidFill>
                <a:effectLst>
                  <a:outerShdw blurRad="38100" dist="38100" dir="2700000" algn="tl">
                    <a:srgbClr val="000000">
                      <a:alpha val="43137"/>
                    </a:srgbClr>
                  </a:outerShdw>
                </a:effectLst>
              </a:rPr>
              <a:t>Intracorpuscular</a:t>
            </a:r>
            <a:endParaRPr lang="ar-IQ" sz="3200" b="1" dirty="0">
              <a:solidFill>
                <a:srgbClr val="FF0000"/>
              </a:solidFill>
              <a:effectLst>
                <a:outerShdw blurRad="38100" dist="38100" dir="2700000" algn="tl">
                  <a:srgbClr val="000000">
                    <a:alpha val="43137"/>
                  </a:srgbClr>
                </a:outerShdw>
              </a:effectLst>
            </a:endParaRPr>
          </a:p>
        </p:txBody>
      </p:sp>
      <p:cxnSp>
        <p:nvCxnSpPr>
          <p:cNvPr id="4" name="Straight Arrow Connector 3"/>
          <p:cNvCxnSpPr/>
          <p:nvPr/>
        </p:nvCxnSpPr>
        <p:spPr>
          <a:xfrm flipH="1">
            <a:off x="4404575" y="901521"/>
            <a:ext cx="1571222" cy="3992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988676" y="914400"/>
            <a:ext cx="1609859" cy="4121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1635614" y="1429553"/>
            <a:ext cx="3309871" cy="682580"/>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smtClean="0">
                <a:solidFill>
                  <a:schemeClr val="tx1"/>
                </a:solidFill>
              </a:rPr>
              <a:t>Congenital</a:t>
            </a:r>
            <a:endParaRPr lang="ar-IQ" sz="2800" b="1" dirty="0">
              <a:solidFill>
                <a:schemeClr val="tx1"/>
              </a:solidFill>
            </a:endParaRPr>
          </a:p>
        </p:txBody>
      </p:sp>
      <p:sp>
        <p:nvSpPr>
          <p:cNvPr id="8" name="Rounded Rectangle 7"/>
          <p:cNvSpPr/>
          <p:nvPr/>
        </p:nvSpPr>
        <p:spPr>
          <a:xfrm>
            <a:off x="6941710" y="1442433"/>
            <a:ext cx="3464417" cy="682579"/>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smtClean="0">
                <a:solidFill>
                  <a:schemeClr val="tx1"/>
                </a:solidFill>
              </a:rPr>
              <a:t>Acquired</a:t>
            </a:r>
            <a:endParaRPr lang="ar-IQ" sz="2800" b="1" dirty="0">
              <a:solidFill>
                <a:schemeClr val="tx1"/>
              </a:solidFill>
            </a:endParaRPr>
          </a:p>
        </p:txBody>
      </p:sp>
      <p:sp>
        <p:nvSpPr>
          <p:cNvPr id="9" name="Rounded Rectangle 8"/>
          <p:cNvSpPr/>
          <p:nvPr/>
        </p:nvSpPr>
        <p:spPr>
          <a:xfrm>
            <a:off x="1635614" y="2562896"/>
            <a:ext cx="3309871" cy="4031087"/>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smtClean="0">
                <a:solidFill>
                  <a:schemeClr val="tx1"/>
                </a:solidFill>
              </a:rPr>
              <a:t>1- </a:t>
            </a:r>
            <a:r>
              <a:rPr lang="en-US" sz="2000" b="1" dirty="0" err="1" smtClean="0">
                <a:solidFill>
                  <a:schemeClr val="tx1"/>
                </a:solidFill>
              </a:rPr>
              <a:t>Hemoglobinopathy</a:t>
            </a:r>
            <a:r>
              <a:rPr lang="en-US" sz="2000" b="1" dirty="0" smtClean="0">
                <a:solidFill>
                  <a:schemeClr val="tx1"/>
                </a:solidFill>
              </a:rPr>
              <a:t> (SCD, thalassemia, unstable Hb)</a:t>
            </a:r>
          </a:p>
          <a:p>
            <a:pPr algn="ctr"/>
            <a:endParaRPr lang="en-US" sz="2000" b="1" dirty="0" smtClean="0">
              <a:solidFill>
                <a:schemeClr val="tx1"/>
              </a:solidFill>
            </a:endParaRPr>
          </a:p>
          <a:p>
            <a:pPr algn="ctr"/>
            <a:r>
              <a:rPr lang="en-US" sz="2000" b="1" dirty="0" smtClean="0">
                <a:solidFill>
                  <a:schemeClr val="tx1"/>
                </a:solidFill>
              </a:rPr>
              <a:t>2- Membrane defect </a:t>
            </a:r>
          </a:p>
          <a:p>
            <a:pPr algn="ctr"/>
            <a:r>
              <a:rPr lang="en-US" sz="2000" b="1" dirty="0" smtClean="0">
                <a:solidFill>
                  <a:schemeClr val="tx1"/>
                </a:solidFill>
              </a:rPr>
              <a:t>( her. spherocytosis, her. </a:t>
            </a:r>
            <a:r>
              <a:rPr lang="en-US" sz="2000" b="1" dirty="0" err="1" smtClean="0">
                <a:solidFill>
                  <a:schemeClr val="tx1"/>
                </a:solidFill>
              </a:rPr>
              <a:t>elliptocytosis</a:t>
            </a:r>
            <a:r>
              <a:rPr lang="en-US" sz="2000" b="1" dirty="0" smtClean="0">
                <a:solidFill>
                  <a:schemeClr val="tx1"/>
                </a:solidFill>
              </a:rPr>
              <a:t>, her. </a:t>
            </a:r>
            <a:r>
              <a:rPr lang="en-US" sz="2000" b="1" dirty="0" err="1" smtClean="0">
                <a:solidFill>
                  <a:schemeClr val="tx1"/>
                </a:solidFill>
              </a:rPr>
              <a:t>ovalocytosis</a:t>
            </a:r>
            <a:r>
              <a:rPr lang="en-US" sz="2000" b="1" dirty="0" smtClean="0">
                <a:solidFill>
                  <a:schemeClr val="tx1"/>
                </a:solidFill>
              </a:rPr>
              <a:t>)</a:t>
            </a:r>
          </a:p>
          <a:p>
            <a:pPr algn="ctr"/>
            <a:endParaRPr lang="en-US" sz="2000" b="1" dirty="0" smtClean="0">
              <a:solidFill>
                <a:schemeClr val="tx1"/>
              </a:solidFill>
            </a:endParaRPr>
          </a:p>
          <a:p>
            <a:pPr algn="ctr"/>
            <a:r>
              <a:rPr lang="en-US" sz="2000" b="1" dirty="0" smtClean="0">
                <a:solidFill>
                  <a:schemeClr val="tx1"/>
                </a:solidFill>
              </a:rPr>
              <a:t>3- </a:t>
            </a:r>
            <a:r>
              <a:rPr lang="en-US" sz="2000" b="1" dirty="0" err="1" smtClean="0">
                <a:solidFill>
                  <a:schemeClr val="tx1"/>
                </a:solidFill>
              </a:rPr>
              <a:t>Enzymopathy</a:t>
            </a:r>
            <a:r>
              <a:rPr lang="en-US" sz="2000" b="1" dirty="0" smtClean="0">
                <a:solidFill>
                  <a:schemeClr val="tx1"/>
                </a:solidFill>
              </a:rPr>
              <a:t> (G6PD </a:t>
            </a:r>
            <a:r>
              <a:rPr lang="en-US" sz="2000" b="1" dirty="0" err="1" smtClean="0">
                <a:solidFill>
                  <a:schemeClr val="tx1"/>
                </a:solidFill>
              </a:rPr>
              <a:t>def</a:t>
            </a:r>
            <a:r>
              <a:rPr lang="en-US" sz="2000" b="1" dirty="0" smtClean="0">
                <a:solidFill>
                  <a:schemeClr val="tx1"/>
                </a:solidFill>
              </a:rPr>
              <a:t>, pyruvate kinase </a:t>
            </a:r>
            <a:r>
              <a:rPr lang="en-US" sz="2000" b="1" dirty="0" err="1" smtClean="0">
                <a:solidFill>
                  <a:schemeClr val="tx1"/>
                </a:solidFill>
              </a:rPr>
              <a:t>def</a:t>
            </a:r>
            <a:r>
              <a:rPr lang="en-US" sz="2000" b="1" dirty="0" smtClean="0">
                <a:solidFill>
                  <a:schemeClr val="tx1"/>
                </a:solidFill>
              </a:rPr>
              <a:t>)  </a:t>
            </a:r>
            <a:endParaRPr lang="ar-IQ" sz="2000" b="1" dirty="0">
              <a:solidFill>
                <a:schemeClr val="tx1"/>
              </a:solidFill>
            </a:endParaRPr>
          </a:p>
        </p:txBody>
      </p:sp>
      <p:sp>
        <p:nvSpPr>
          <p:cNvPr id="10" name="Rounded Rectangle 9"/>
          <p:cNvSpPr/>
          <p:nvPr/>
        </p:nvSpPr>
        <p:spPr>
          <a:xfrm>
            <a:off x="6941710" y="2614411"/>
            <a:ext cx="3464417" cy="3979572"/>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solidFill>
                  <a:schemeClr val="tx1"/>
                </a:solidFill>
              </a:rPr>
              <a:t>1- Paroxysmal nocturnal </a:t>
            </a:r>
            <a:r>
              <a:rPr lang="en-US" sz="2400" b="1" dirty="0" err="1" smtClean="0">
                <a:solidFill>
                  <a:schemeClr val="tx1"/>
                </a:solidFill>
              </a:rPr>
              <a:t>hemoglobinurea</a:t>
            </a:r>
            <a:r>
              <a:rPr lang="en-US" sz="2400" b="1" dirty="0" smtClean="0">
                <a:solidFill>
                  <a:schemeClr val="tx1"/>
                </a:solidFill>
              </a:rPr>
              <a:t> (PNH)</a:t>
            </a:r>
          </a:p>
          <a:p>
            <a:pPr algn="ctr"/>
            <a:endParaRPr lang="en-US" sz="2400" b="1" dirty="0">
              <a:solidFill>
                <a:schemeClr val="tx1"/>
              </a:solidFill>
            </a:endParaRPr>
          </a:p>
          <a:p>
            <a:pPr algn="ctr"/>
            <a:r>
              <a:rPr lang="en-US" sz="2400" b="1" dirty="0" smtClean="0">
                <a:solidFill>
                  <a:schemeClr val="tx1"/>
                </a:solidFill>
              </a:rPr>
              <a:t>2-Infection (malaria)</a:t>
            </a:r>
            <a:endParaRPr lang="ar-IQ" sz="2400" b="1" dirty="0">
              <a:solidFill>
                <a:schemeClr val="tx1"/>
              </a:solidFill>
            </a:endParaRPr>
          </a:p>
        </p:txBody>
      </p:sp>
    </p:spTree>
    <p:extLst>
      <p:ext uri="{BB962C8B-B14F-4D97-AF65-F5344CB8AC3E}">
        <p14:creationId xmlns:p14="http://schemas.microsoft.com/office/powerpoint/2010/main" val="10499541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7882"/>
            <a:ext cx="10515600" cy="6104586"/>
          </a:xfrm>
        </p:spPr>
        <p:txBody>
          <a:bodyPr/>
          <a:lstStyle/>
          <a:p>
            <a:pPr marL="0" indent="0" algn="l">
              <a:buNone/>
            </a:pPr>
            <a:r>
              <a:rPr lang="en-US" b="1" dirty="0"/>
              <a:t>Other lines of Rx :    </a:t>
            </a:r>
            <a:endParaRPr lang="en-US" b="1" dirty="0" smtClean="0"/>
          </a:p>
          <a:p>
            <a:pPr algn="l"/>
            <a:endParaRPr lang="en-US" dirty="0"/>
          </a:p>
          <a:p>
            <a:pPr marL="0" indent="0" algn="l">
              <a:buNone/>
            </a:pPr>
            <a:r>
              <a:rPr lang="en-US" dirty="0" smtClean="0"/>
              <a:t>- Corticosteroid: (prednisolone 1mg/kg)</a:t>
            </a:r>
          </a:p>
          <a:p>
            <a:pPr marL="0" indent="0" algn="l">
              <a:buNone/>
            </a:pPr>
            <a:r>
              <a:rPr lang="en-US" dirty="0" smtClean="0"/>
              <a:t>- Rituximab</a:t>
            </a:r>
          </a:p>
          <a:p>
            <a:pPr marL="0" indent="0" algn="l">
              <a:buNone/>
            </a:pPr>
            <a:r>
              <a:rPr lang="en-US" dirty="0" smtClean="0"/>
              <a:t>- </a:t>
            </a:r>
            <a:r>
              <a:rPr lang="en-US" dirty="0"/>
              <a:t>chemotherapy : vincristine</a:t>
            </a:r>
          </a:p>
          <a:p>
            <a:pPr marL="0" indent="0" algn="l">
              <a:buNone/>
            </a:pPr>
            <a:r>
              <a:rPr lang="en-US" dirty="0" smtClean="0"/>
              <a:t>- </a:t>
            </a:r>
            <a:r>
              <a:rPr lang="en-US" dirty="0"/>
              <a:t>immunosuppressant : azathioprine</a:t>
            </a:r>
          </a:p>
          <a:p>
            <a:pPr marL="0" indent="0" algn="l">
              <a:buNone/>
            </a:pPr>
            <a:r>
              <a:rPr lang="en-US" dirty="0" smtClean="0"/>
              <a:t>- capalcizumab: </a:t>
            </a:r>
            <a:r>
              <a:rPr lang="en-US" dirty="0"/>
              <a:t>(recently approved), It is an antibody fragment that targets the A1-domain of von Willebrand factor (vWF), and inhibits the interaction between vWF and platelets, thereby reducing both vWF-mediated platelet adhesion and platelet consumption</a:t>
            </a:r>
            <a:r>
              <a:rPr lang="en-US" dirty="0" smtClean="0"/>
              <a:t>.</a:t>
            </a:r>
          </a:p>
          <a:p>
            <a:pPr marL="0" indent="0" algn="l">
              <a:buNone/>
            </a:pPr>
            <a:endParaRPr lang="en-US" dirty="0" smtClean="0"/>
          </a:p>
          <a:p>
            <a:pPr marL="0" indent="0" algn="l">
              <a:buNone/>
            </a:pPr>
            <a:r>
              <a:rPr lang="en-US" dirty="0" smtClean="0"/>
              <a:t>- Platelet transfusion : ???? </a:t>
            </a:r>
            <a:endParaRPr lang="en-US" dirty="0"/>
          </a:p>
          <a:p>
            <a:pPr algn="l"/>
            <a:endParaRPr lang="ar-IQ" dirty="0"/>
          </a:p>
        </p:txBody>
      </p:sp>
    </p:spTree>
    <p:extLst>
      <p:ext uri="{BB962C8B-B14F-4D97-AF65-F5344CB8AC3E}">
        <p14:creationId xmlns:p14="http://schemas.microsoft.com/office/powerpoint/2010/main" val="15107914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7576"/>
            <a:ext cx="10515600" cy="6323527"/>
          </a:xfrm>
        </p:spPr>
        <p:txBody>
          <a:bodyPr/>
          <a:lstStyle/>
          <a:p>
            <a:pPr marL="0" indent="0" algn="l">
              <a:buNone/>
            </a:pPr>
            <a:endParaRPr lang="en-US" dirty="0" smtClean="0"/>
          </a:p>
          <a:p>
            <a:pPr marL="0" indent="0" algn="l">
              <a:buNone/>
            </a:pPr>
            <a:r>
              <a:rPr lang="en-US" dirty="0"/>
              <a:t> </a:t>
            </a:r>
            <a:r>
              <a:rPr lang="en-US" dirty="0" smtClean="0"/>
              <a:t>   Complete </a:t>
            </a:r>
            <a:r>
              <a:rPr lang="en-US" dirty="0"/>
              <a:t>response criteria differ depending on the investigator, but they generally include the following:</a:t>
            </a:r>
          </a:p>
          <a:p>
            <a:pPr algn="l"/>
            <a:endParaRPr lang="en-US" dirty="0"/>
          </a:p>
          <a:p>
            <a:pPr marL="0" indent="0" algn="l">
              <a:buNone/>
            </a:pPr>
            <a:r>
              <a:rPr lang="en-US" dirty="0" smtClean="0"/>
              <a:t>- Resolution </a:t>
            </a:r>
            <a:r>
              <a:rPr lang="en-US" dirty="0"/>
              <a:t>of neurologic symptoms</a:t>
            </a:r>
          </a:p>
          <a:p>
            <a:pPr algn="l"/>
            <a:endParaRPr lang="en-US" dirty="0"/>
          </a:p>
          <a:p>
            <a:pPr marL="0" indent="0" algn="l">
              <a:buNone/>
            </a:pPr>
            <a:r>
              <a:rPr lang="en-US" dirty="0" smtClean="0"/>
              <a:t>- Normalization </a:t>
            </a:r>
            <a:r>
              <a:rPr lang="en-US" dirty="0"/>
              <a:t>of </a:t>
            </a:r>
            <a:r>
              <a:rPr lang="en-US" dirty="0" smtClean="0"/>
              <a:t> </a:t>
            </a:r>
            <a:r>
              <a:rPr lang="en-US" b="1" dirty="0"/>
              <a:t>platelet count, LDH</a:t>
            </a:r>
            <a:r>
              <a:rPr lang="en-US" dirty="0"/>
              <a:t>, and bilirubin levels</a:t>
            </a:r>
          </a:p>
          <a:p>
            <a:pPr algn="l"/>
            <a:endParaRPr lang="en-US" dirty="0"/>
          </a:p>
          <a:p>
            <a:pPr marL="0" indent="0" algn="l">
              <a:buNone/>
            </a:pPr>
            <a:r>
              <a:rPr lang="en-US" dirty="0" smtClean="0"/>
              <a:t>- Normalization </a:t>
            </a:r>
            <a:r>
              <a:rPr lang="en-US" dirty="0"/>
              <a:t>of </a:t>
            </a:r>
            <a:r>
              <a:rPr lang="en-US" dirty="0" smtClean="0"/>
              <a:t>RFT</a:t>
            </a:r>
            <a:endParaRPr lang="ar-IQ" dirty="0"/>
          </a:p>
        </p:txBody>
      </p:sp>
    </p:spTree>
    <p:extLst>
      <p:ext uri="{BB962C8B-B14F-4D97-AF65-F5344CB8AC3E}">
        <p14:creationId xmlns:p14="http://schemas.microsoft.com/office/powerpoint/2010/main" val="35025075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a:blip r:embed="rId2"/>
          <a:stretch>
            <a:fillRect/>
          </a:stretch>
        </p:blipFill>
        <p:spPr>
          <a:xfrm>
            <a:off x="838200" y="772733"/>
            <a:ext cx="4789868" cy="5383368"/>
          </a:xfrm>
          <a:prstGeom prst="rect">
            <a:avLst/>
          </a:prstGeom>
        </p:spPr>
      </p:pic>
      <p:pic>
        <p:nvPicPr>
          <p:cNvPr id="5" name="Picture 4"/>
          <p:cNvPicPr>
            <a:picLocks noChangeAspect="1"/>
          </p:cNvPicPr>
          <p:nvPr/>
        </p:nvPicPr>
        <p:blipFill>
          <a:blip r:embed="rId3"/>
          <a:stretch>
            <a:fillRect/>
          </a:stretch>
        </p:blipFill>
        <p:spPr>
          <a:xfrm>
            <a:off x="6478073" y="772733"/>
            <a:ext cx="4875727" cy="5383367"/>
          </a:xfrm>
          <a:prstGeom prst="rect">
            <a:avLst/>
          </a:prstGeom>
        </p:spPr>
      </p:pic>
    </p:spTree>
    <p:extLst>
      <p:ext uri="{BB962C8B-B14F-4D97-AF65-F5344CB8AC3E}">
        <p14:creationId xmlns:p14="http://schemas.microsoft.com/office/powerpoint/2010/main" val="36009220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2124"/>
            <a:ext cx="10515600" cy="6104586"/>
          </a:xfrm>
        </p:spPr>
        <p:txBody>
          <a:bodyPr/>
          <a:lstStyle/>
          <a:p>
            <a:pPr marL="0" indent="0" algn="l">
              <a:buNone/>
            </a:pPr>
            <a:r>
              <a:rPr lang="en-US" dirty="0" smtClean="0"/>
              <a:t>Hemolytic Uremic Syndrome (HUS)</a:t>
            </a:r>
          </a:p>
          <a:p>
            <a:pPr marL="0" indent="0" algn="l">
              <a:buNone/>
            </a:pPr>
            <a:endParaRPr lang="en-US" dirty="0"/>
          </a:p>
          <a:p>
            <a:pPr marL="0" indent="0" algn="l">
              <a:buNone/>
            </a:pPr>
            <a:r>
              <a:rPr lang="en-US" dirty="0" smtClean="0"/>
              <a:t>    Hemolytic-uremic </a:t>
            </a:r>
            <a:r>
              <a:rPr lang="en-US" dirty="0"/>
              <a:t>syndrome (HUS) is a clinical syndrome characterized by progressive renal failure that is associated with </a:t>
            </a:r>
            <a:r>
              <a:rPr lang="en-US" dirty="0" smtClean="0"/>
              <a:t>MAHA </a:t>
            </a:r>
            <a:r>
              <a:rPr lang="en-US" dirty="0"/>
              <a:t>(</a:t>
            </a:r>
            <a:r>
              <a:rPr lang="en-US" dirty="0" err="1"/>
              <a:t>nonimmune</a:t>
            </a:r>
            <a:r>
              <a:rPr lang="en-US" dirty="0"/>
              <a:t>, Coombs-negative) </a:t>
            </a:r>
            <a:r>
              <a:rPr lang="en-US" dirty="0" smtClean="0"/>
              <a:t>and </a:t>
            </a:r>
            <a:r>
              <a:rPr lang="en-US" dirty="0"/>
              <a:t>thrombocytopenia. </a:t>
            </a:r>
            <a:endParaRPr lang="en-US" dirty="0" smtClean="0"/>
          </a:p>
          <a:p>
            <a:pPr marL="0" indent="0" algn="l">
              <a:buNone/>
            </a:pPr>
            <a:r>
              <a:rPr lang="en-US" dirty="0"/>
              <a:t> </a:t>
            </a:r>
            <a:r>
              <a:rPr lang="en-US" dirty="0" smtClean="0"/>
              <a:t>   HUS </a:t>
            </a:r>
            <a:r>
              <a:rPr lang="en-US" dirty="0"/>
              <a:t>is the most common cause of acute kidney injury in children and is increasingly recognized in adults.</a:t>
            </a:r>
            <a:endParaRPr lang="ar-IQ" dirty="0"/>
          </a:p>
        </p:txBody>
      </p:sp>
    </p:spTree>
    <p:extLst>
      <p:ext uri="{BB962C8B-B14F-4D97-AF65-F5344CB8AC3E}">
        <p14:creationId xmlns:p14="http://schemas.microsoft.com/office/powerpoint/2010/main" val="15482430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9396"/>
            <a:ext cx="10515600" cy="6027313"/>
          </a:xfrm>
        </p:spPr>
        <p:txBody>
          <a:bodyPr>
            <a:noAutofit/>
          </a:bodyPr>
          <a:lstStyle/>
          <a:p>
            <a:pPr marL="0" indent="0" algn="l">
              <a:buNone/>
            </a:pPr>
            <a:r>
              <a:rPr lang="en-US" sz="3200" dirty="0">
                <a:solidFill>
                  <a:srgbClr val="FF0000"/>
                </a:solidFill>
              </a:rPr>
              <a:t>Pathophysiology</a:t>
            </a:r>
          </a:p>
          <a:p>
            <a:pPr marL="0" indent="0" algn="l">
              <a:buNone/>
            </a:pPr>
            <a:endParaRPr lang="en-US" dirty="0" smtClean="0"/>
          </a:p>
          <a:p>
            <a:pPr marL="0" indent="0" algn="l">
              <a:buNone/>
            </a:pPr>
            <a:r>
              <a:rPr lang="en-US" sz="2700" dirty="0" smtClean="0"/>
              <a:t>Damage </a:t>
            </a:r>
            <a:r>
              <a:rPr lang="en-US" sz="2700" dirty="0"/>
              <a:t>to endothelial cells is the primary event in the pathogenesis of hemolytic-uremic syndrome (HUS). The cardinal lesion is composed of arteriolar and capillary microthrombi (thrombotic </a:t>
            </a:r>
            <a:r>
              <a:rPr lang="en-US" sz="2700" dirty="0" smtClean="0"/>
              <a:t>microangiopathy) </a:t>
            </a:r>
            <a:r>
              <a:rPr lang="en-US" sz="2700" dirty="0"/>
              <a:t>and red blood cell (RBC) fragmentation.</a:t>
            </a:r>
          </a:p>
          <a:p>
            <a:pPr algn="l"/>
            <a:endParaRPr lang="en-US" sz="2700" dirty="0"/>
          </a:p>
          <a:p>
            <a:pPr marL="0" indent="0" algn="l">
              <a:buNone/>
            </a:pPr>
            <a:r>
              <a:rPr lang="en-US" sz="2700" dirty="0"/>
              <a:t>HUS is classified into two main categories, depending on whether it is associated with Shiga-like toxin (</a:t>
            </a:r>
            <a:r>
              <a:rPr lang="en-US" sz="2700" dirty="0" err="1"/>
              <a:t>Stx</a:t>
            </a:r>
            <a:r>
              <a:rPr lang="en-US" sz="2700" dirty="0"/>
              <a:t>) or </a:t>
            </a:r>
            <a:r>
              <a:rPr lang="en-US" sz="2700" dirty="0" smtClean="0"/>
              <a:t>not, typical </a:t>
            </a:r>
            <a:r>
              <a:rPr lang="en-US" sz="2700" b="1" dirty="0" smtClean="0"/>
              <a:t>(</a:t>
            </a:r>
            <a:r>
              <a:rPr lang="en-US" sz="2700" b="1" dirty="0" err="1"/>
              <a:t>t</a:t>
            </a:r>
            <a:r>
              <a:rPr lang="en-US" sz="2700" b="1" dirty="0" err="1" smtClean="0"/>
              <a:t>HUS</a:t>
            </a:r>
            <a:r>
              <a:rPr lang="en-US" sz="2700" b="1" dirty="0" smtClean="0"/>
              <a:t>) </a:t>
            </a:r>
            <a:r>
              <a:rPr lang="en-US" sz="2700" dirty="0" smtClean="0"/>
              <a:t>and atypical </a:t>
            </a:r>
            <a:r>
              <a:rPr lang="en-US" sz="2700" b="1" dirty="0" smtClean="0"/>
              <a:t>(</a:t>
            </a:r>
            <a:r>
              <a:rPr lang="en-US" sz="2700" b="1" dirty="0" err="1" smtClean="0"/>
              <a:t>aHUS</a:t>
            </a:r>
            <a:r>
              <a:rPr lang="en-US" sz="2700" b="1" dirty="0" smtClean="0"/>
              <a:t>).  </a:t>
            </a:r>
          </a:p>
          <a:p>
            <a:pPr marL="0" indent="0" algn="l">
              <a:buNone/>
            </a:pPr>
            <a:endParaRPr lang="en-US" sz="2700" dirty="0"/>
          </a:p>
          <a:p>
            <a:pPr marL="0" indent="0" algn="l">
              <a:buNone/>
            </a:pPr>
            <a:r>
              <a:rPr lang="en-US" sz="2700" dirty="0" smtClean="0"/>
              <a:t>Shiga-like </a:t>
            </a:r>
            <a:r>
              <a:rPr lang="en-US" sz="2700" dirty="0"/>
              <a:t>toxin is so called because it was initially identified in studies of </a:t>
            </a:r>
            <a:r>
              <a:rPr lang="en-US" sz="2700" b="1" dirty="0"/>
              <a:t>Shigella </a:t>
            </a:r>
            <a:r>
              <a:rPr lang="en-US" sz="2700" b="1" dirty="0" err="1"/>
              <a:t>dysenteriae</a:t>
            </a:r>
            <a:r>
              <a:rPr lang="en-US" sz="2700" dirty="0"/>
              <a:t>, but this toxin is also elaborated by </a:t>
            </a:r>
            <a:r>
              <a:rPr lang="en-US" sz="2700" b="1" dirty="0"/>
              <a:t>Escherichia coli</a:t>
            </a:r>
            <a:r>
              <a:rPr lang="en-US" sz="2700" dirty="0"/>
              <a:t>.</a:t>
            </a:r>
            <a:endParaRPr lang="ar-IQ" sz="2700" dirty="0"/>
          </a:p>
        </p:txBody>
      </p:sp>
    </p:spTree>
    <p:extLst>
      <p:ext uri="{BB962C8B-B14F-4D97-AF65-F5344CB8AC3E}">
        <p14:creationId xmlns:p14="http://schemas.microsoft.com/office/powerpoint/2010/main" val="34307710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34850"/>
            <a:ext cx="10515600" cy="6181859"/>
          </a:xfrm>
        </p:spPr>
        <p:txBody>
          <a:bodyPr/>
          <a:lstStyle/>
          <a:p>
            <a:pPr marL="0" indent="0" algn="l">
              <a:buNone/>
            </a:pPr>
            <a:r>
              <a:rPr lang="en-US" b="1" dirty="0">
                <a:solidFill>
                  <a:srgbClr val="FF0000"/>
                </a:solidFill>
              </a:rPr>
              <a:t>Typical (</a:t>
            </a:r>
            <a:r>
              <a:rPr lang="en-US" b="1" dirty="0" err="1">
                <a:solidFill>
                  <a:srgbClr val="FF0000"/>
                </a:solidFill>
              </a:rPr>
              <a:t>Stx</a:t>
            </a:r>
            <a:r>
              <a:rPr lang="en-US" b="1" dirty="0">
                <a:solidFill>
                  <a:srgbClr val="FF0000"/>
                </a:solidFill>
              </a:rPr>
              <a:t>–associated) </a:t>
            </a:r>
            <a:r>
              <a:rPr lang="en-US" b="1" dirty="0" smtClean="0">
                <a:solidFill>
                  <a:srgbClr val="FF0000"/>
                </a:solidFill>
              </a:rPr>
              <a:t>HUS (</a:t>
            </a:r>
            <a:r>
              <a:rPr lang="en-US" b="1" dirty="0" err="1" smtClean="0">
                <a:solidFill>
                  <a:srgbClr val="FF0000"/>
                </a:solidFill>
              </a:rPr>
              <a:t>tHUS</a:t>
            </a:r>
            <a:r>
              <a:rPr lang="en-US" b="1" dirty="0" smtClean="0">
                <a:solidFill>
                  <a:srgbClr val="FF0000"/>
                </a:solidFill>
              </a:rPr>
              <a:t>)</a:t>
            </a:r>
            <a:endParaRPr lang="en-US" b="1" dirty="0">
              <a:solidFill>
                <a:srgbClr val="FF0000"/>
              </a:solidFill>
            </a:endParaRPr>
          </a:p>
          <a:p>
            <a:pPr marL="0" indent="0" algn="l">
              <a:buNone/>
            </a:pPr>
            <a:endParaRPr lang="en-US" dirty="0" smtClean="0"/>
          </a:p>
          <a:p>
            <a:pPr marL="0" indent="0" algn="l">
              <a:buNone/>
            </a:pPr>
            <a:r>
              <a:rPr lang="en-US" dirty="0" smtClean="0"/>
              <a:t>- Typical </a:t>
            </a:r>
            <a:r>
              <a:rPr lang="en-US" dirty="0"/>
              <a:t>HUS (Shiga-like toxin–associated HUS [</a:t>
            </a:r>
            <a:r>
              <a:rPr lang="en-US" dirty="0" err="1"/>
              <a:t>Stx</a:t>
            </a:r>
            <a:r>
              <a:rPr lang="en-US" dirty="0"/>
              <a:t>-HUS]) is the classic, primary or epidemic, form of HUS. </a:t>
            </a:r>
            <a:endParaRPr lang="en-US" dirty="0" smtClean="0"/>
          </a:p>
          <a:p>
            <a:pPr marL="0" indent="0" algn="l">
              <a:buNone/>
            </a:pPr>
            <a:endParaRPr lang="en-US" dirty="0" smtClean="0"/>
          </a:p>
          <a:p>
            <a:pPr marL="0" indent="0" algn="l">
              <a:buNone/>
            </a:pPr>
            <a:r>
              <a:rPr lang="en-US" dirty="0" smtClean="0"/>
              <a:t>- </a:t>
            </a:r>
            <a:r>
              <a:rPr lang="en-US" dirty="0" err="1" smtClean="0"/>
              <a:t>Stx</a:t>
            </a:r>
            <a:r>
              <a:rPr lang="en-US" dirty="0" smtClean="0"/>
              <a:t>-HUS </a:t>
            </a:r>
            <a:r>
              <a:rPr lang="en-US" dirty="0"/>
              <a:t>is largely a disease of children </a:t>
            </a:r>
            <a:r>
              <a:rPr lang="en-US" dirty="0" smtClean="0"/>
              <a:t>and </a:t>
            </a:r>
            <a:r>
              <a:rPr lang="en-US" dirty="0"/>
              <a:t>often results in </a:t>
            </a:r>
            <a:r>
              <a:rPr lang="en-US" dirty="0" smtClean="0"/>
              <a:t>diarrhea. </a:t>
            </a:r>
            <a:r>
              <a:rPr lang="en-US" dirty="0"/>
              <a:t>One fourth of patients present without </a:t>
            </a:r>
            <a:r>
              <a:rPr lang="en-US" dirty="0" smtClean="0"/>
              <a:t>diarrhea. </a:t>
            </a:r>
          </a:p>
          <a:p>
            <a:pPr marL="0" indent="0" algn="l">
              <a:buNone/>
            </a:pPr>
            <a:endParaRPr lang="en-US" dirty="0" smtClean="0"/>
          </a:p>
          <a:p>
            <a:pPr marL="0" indent="0" algn="l">
              <a:buNone/>
            </a:pPr>
            <a:r>
              <a:rPr lang="en-US" dirty="0" smtClean="0"/>
              <a:t>- Acute </a:t>
            </a:r>
            <a:r>
              <a:rPr lang="en-US" dirty="0"/>
              <a:t>kidney injury occurs in 55-70% of patients, but they have a favorable prognosis, and as many as 70-85% of patients recover renal function.</a:t>
            </a:r>
            <a:endParaRPr lang="ar-IQ" dirty="0"/>
          </a:p>
        </p:txBody>
      </p:sp>
    </p:spTree>
    <p:extLst>
      <p:ext uri="{BB962C8B-B14F-4D97-AF65-F5344CB8AC3E}">
        <p14:creationId xmlns:p14="http://schemas.microsoft.com/office/powerpoint/2010/main" val="35863544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1972"/>
            <a:ext cx="10515600" cy="6181859"/>
          </a:xfrm>
        </p:spPr>
        <p:txBody>
          <a:bodyPr>
            <a:normAutofit lnSpcReduction="10000"/>
          </a:bodyPr>
          <a:lstStyle/>
          <a:p>
            <a:pPr marL="0" indent="0" algn="l">
              <a:buNone/>
            </a:pPr>
            <a:r>
              <a:rPr lang="en-US" b="1" dirty="0">
                <a:solidFill>
                  <a:srgbClr val="FF0000"/>
                </a:solidFill>
              </a:rPr>
              <a:t>Atypical (non–</a:t>
            </a:r>
            <a:r>
              <a:rPr lang="en-US" b="1" dirty="0" err="1">
                <a:solidFill>
                  <a:srgbClr val="FF0000"/>
                </a:solidFill>
              </a:rPr>
              <a:t>Stx</a:t>
            </a:r>
            <a:r>
              <a:rPr lang="en-US" b="1" dirty="0">
                <a:solidFill>
                  <a:srgbClr val="FF0000"/>
                </a:solidFill>
              </a:rPr>
              <a:t>-associated) </a:t>
            </a:r>
            <a:r>
              <a:rPr lang="en-US" b="1" dirty="0" smtClean="0">
                <a:solidFill>
                  <a:srgbClr val="FF0000"/>
                </a:solidFill>
              </a:rPr>
              <a:t>HUS (</a:t>
            </a:r>
            <a:r>
              <a:rPr lang="en-US" b="1" dirty="0" err="1" smtClean="0">
                <a:solidFill>
                  <a:srgbClr val="FF0000"/>
                </a:solidFill>
              </a:rPr>
              <a:t>aHUS</a:t>
            </a:r>
            <a:r>
              <a:rPr lang="en-US" b="1" dirty="0" smtClean="0">
                <a:solidFill>
                  <a:srgbClr val="FF0000"/>
                </a:solidFill>
              </a:rPr>
              <a:t>)</a:t>
            </a:r>
            <a:endParaRPr lang="en-US" b="1" dirty="0">
              <a:solidFill>
                <a:srgbClr val="FF0000"/>
              </a:solidFill>
            </a:endParaRPr>
          </a:p>
          <a:p>
            <a:pPr marL="0" indent="0" algn="l">
              <a:buNone/>
            </a:pPr>
            <a:r>
              <a:rPr lang="en-US" dirty="0"/>
              <a:t>Non–</a:t>
            </a:r>
            <a:r>
              <a:rPr lang="en-US" dirty="0" err="1"/>
              <a:t>Stx</a:t>
            </a:r>
            <a:r>
              <a:rPr lang="en-US" dirty="0"/>
              <a:t>-HUS, or atypical HUS, is less common </a:t>
            </a:r>
            <a:r>
              <a:rPr lang="en-US" dirty="0" smtClean="0"/>
              <a:t>and accounts </a:t>
            </a:r>
            <a:r>
              <a:rPr lang="en-US" dirty="0"/>
              <a:t>for 5-10% of all cases. As the name implies, non–</a:t>
            </a:r>
            <a:r>
              <a:rPr lang="en-US" dirty="0" err="1"/>
              <a:t>Stx</a:t>
            </a:r>
            <a:r>
              <a:rPr lang="en-US" dirty="0"/>
              <a:t>-HUS does not result from infection by </a:t>
            </a:r>
            <a:r>
              <a:rPr lang="en-US" dirty="0" err="1"/>
              <a:t>Stx</a:t>
            </a:r>
            <a:r>
              <a:rPr lang="en-US" dirty="0"/>
              <a:t>-producing bacteria. </a:t>
            </a:r>
            <a:endParaRPr lang="en-US" dirty="0" smtClean="0"/>
          </a:p>
          <a:p>
            <a:pPr marL="0" indent="0" algn="l">
              <a:buNone/>
            </a:pPr>
            <a:endParaRPr lang="en-US" dirty="0"/>
          </a:p>
          <a:p>
            <a:pPr marL="0" indent="0" algn="l">
              <a:buNone/>
            </a:pPr>
            <a:r>
              <a:rPr lang="en-US" dirty="0" smtClean="0"/>
              <a:t>The </a:t>
            </a:r>
            <a:r>
              <a:rPr lang="en-US" dirty="0"/>
              <a:t>term atypical HUS </a:t>
            </a:r>
            <a:r>
              <a:rPr lang="en-US" dirty="0" smtClean="0"/>
              <a:t>: </a:t>
            </a:r>
            <a:r>
              <a:rPr lang="en-US" dirty="0"/>
              <a:t>complement-mediated thrombotic microangiopathy </a:t>
            </a:r>
          </a:p>
          <a:p>
            <a:pPr algn="l"/>
            <a:endParaRPr lang="en-US" dirty="0"/>
          </a:p>
          <a:p>
            <a:pPr marL="0" indent="0" algn="l">
              <a:buNone/>
            </a:pPr>
            <a:r>
              <a:rPr lang="en-US" dirty="0"/>
              <a:t>It may occur at all ages, but </a:t>
            </a:r>
            <a:r>
              <a:rPr lang="en-US" dirty="0" err="1"/>
              <a:t>a</a:t>
            </a:r>
            <a:r>
              <a:rPr lang="en-US" dirty="0" err="1" smtClean="0"/>
              <a:t>HUS</a:t>
            </a:r>
            <a:r>
              <a:rPr lang="en-US" dirty="0" smtClean="0"/>
              <a:t> </a:t>
            </a:r>
            <a:r>
              <a:rPr lang="en-US" dirty="0"/>
              <a:t>is most frequent in adults and occurs without prodromal </a:t>
            </a:r>
            <a:r>
              <a:rPr lang="en-US" dirty="0" smtClean="0"/>
              <a:t>diarrhea. Patients </a:t>
            </a:r>
            <a:r>
              <a:rPr lang="en-US" dirty="0"/>
              <a:t>have an unfavorable prognosis. </a:t>
            </a:r>
            <a:r>
              <a:rPr lang="en-US" dirty="0" err="1"/>
              <a:t>a</a:t>
            </a:r>
            <a:r>
              <a:rPr lang="en-US" dirty="0" err="1" smtClean="0"/>
              <a:t>HUS</a:t>
            </a:r>
            <a:r>
              <a:rPr lang="en-US" dirty="0" smtClean="0"/>
              <a:t> </a:t>
            </a:r>
            <a:r>
              <a:rPr lang="en-US" dirty="0"/>
              <a:t>can occur in sporadic cases or in families</a:t>
            </a:r>
            <a:r>
              <a:rPr lang="en-US" dirty="0" smtClean="0"/>
              <a:t>.</a:t>
            </a:r>
          </a:p>
          <a:p>
            <a:pPr marL="0" indent="0" algn="l">
              <a:buNone/>
            </a:pPr>
            <a:r>
              <a:rPr lang="en-US" dirty="0" smtClean="0"/>
              <a:t> </a:t>
            </a:r>
          </a:p>
          <a:p>
            <a:pPr marL="0" indent="0" algn="l">
              <a:buNone/>
            </a:pPr>
            <a:r>
              <a:rPr lang="en-US" dirty="0" smtClean="0"/>
              <a:t>Overall</a:t>
            </a:r>
            <a:r>
              <a:rPr lang="en-US" dirty="0"/>
              <a:t>, patients with </a:t>
            </a:r>
            <a:r>
              <a:rPr lang="en-US" dirty="0" err="1"/>
              <a:t>a</a:t>
            </a:r>
            <a:r>
              <a:rPr lang="en-US" dirty="0" err="1" smtClean="0"/>
              <a:t>HUS</a:t>
            </a:r>
            <a:r>
              <a:rPr lang="en-US" dirty="0" smtClean="0"/>
              <a:t> </a:t>
            </a:r>
            <a:r>
              <a:rPr lang="en-US" dirty="0"/>
              <a:t>have a poor outcome, and as many as 50% may progress to end-stage renal disease (ESRD) or irreversible brain damage. Up to 25% of patients die during the acute phase.</a:t>
            </a:r>
            <a:endParaRPr lang="ar-IQ" dirty="0"/>
          </a:p>
        </p:txBody>
      </p:sp>
    </p:spTree>
    <p:extLst>
      <p:ext uri="{BB962C8B-B14F-4D97-AF65-F5344CB8AC3E}">
        <p14:creationId xmlns:p14="http://schemas.microsoft.com/office/powerpoint/2010/main" val="5079045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7577"/>
            <a:ext cx="10515600" cy="6310648"/>
          </a:xfrm>
        </p:spPr>
        <p:txBody>
          <a:bodyPr/>
          <a:lstStyle/>
          <a:p>
            <a:pPr marL="0" indent="0" algn="l">
              <a:buNone/>
            </a:pPr>
            <a:r>
              <a:rPr lang="en-US" dirty="0" smtClean="0"/>
              <a:t>     Various </a:t>
            </a:r>
            <a:r>
              <a:rPr lang="en-US" dirty="0"/>
              <a:t>triggers for sporadic non-</a:t>
            </a:r>
            <a:r>
              <a:rPr lang="en-US" dirty="0" err="1"/>
              <a:t>Stx</a:t>
            </a:r>
            <a:r>
              <a:rPr lang="en-US" dirty="0"/>
              <a:t>–HUS have been identified, including the following:</a:t>
            </a:r>
          </a:p>
          <a:p>
            <a:pPr algn="l"/>
            <a:endParaRPr lang="en-US" dirty="0"/>
          </a:p>
          <a:p>
            <a:pPr marL="0" indent="0" algn="l">
              <a:buNone/>
            </a:pPr>
            <a:r>
              <a:rPr lang="en-US" dirty="0" err="1"/>
              <a:t>Nonenteric</a:t>
            </a:r>
            <a:r>
              <a:rPr lang="en-US" dirty="0"/>
              <a:t> infections</a:t>
            </a:r>
          </a:p>
          <a:p>
            <a:pPr marL="0" indent="0" algn="l">
              <a:buNone/>
            </a:pPr>
            <a:r>
              <a:rPr lang="en-US" dirty="0"/>
              <a:t>Viruses</a:t>
            </a:r>
          </a:p>
          <a:p>
            <a:pPr marL="0" indent="0" algn="l">
              <a:buNone/>
            </a:pPr>
            <a:r>
              <a:rPr lang="en-US" dirty="0" smtClean="0"/>
              <a:t>Drugs (quinine, chemotherapy, </a:t>
            </a:r>
            <a:r>
              <a:rPr lang="en-US" dirty="0" err="1" smtClean="0"/>
              <a:t>clopidogril</a:t>
            </a:r>
            <a:r>
              <a:rPr lang="en-US" dirty="0" smtClean="0"/>
              <a:t>)</a:t>
            </a:r>
            <a:endParaRPr lang="en-US" dirty="0"/>
          </a:p>
          <a:p>
            <a:pPr marL="0" indent="0" algn="l">
              <a:buNone/>
            </a:pPr>
            <a:r>
              <a:rPr lang="en-US" dirty="0"/>
              <a:t>Malignancies</a:t>
            </a:r>
          </a:p>
          <a:p>
            <a:pPr marL="0" indent="0" algn="l">
              <a:buNone/>
            </a:pPr>
            <a:r>
              <a:rPr lang="en-US" dirty="0" smtClean="0"/>
              <a:t>Transplantation</a:t>
            </a:r>
          </a:p>
          <a:p>
            <a:pPr marL="0" indent="0" algn="l">
              <a:buNone/>
            </a:pPr>
            <a:r>
              <a:rPr lang="en-US" dirty="0" smtClean="0"/>
              <a:t>Pregnancy</a:t>
            </a:r>
            <a:endParaRPr lang="en-US" dirty="0"/>
          </a:p>
          <a:p>
            <a:pPr marL="0" indent="0" algn="l">
              <a:buNone/>
            </a:pPr>
            <a:r>
              <a:rPr lang="en-US" dirty="0" smtClean="0"/>
              <a:t>Antiphospholipid syndrome, </a:t>
            </a:r>
            <a:r>
              <a:rPr lang="en-US" dirty="0"/>
              <a:t>systemic lupus </a:t>
            </a:r>
            <a:r>
              <a:rPr lang="en-US" dirty="0" smtClean="0"/>
              <a:t>erythematosus</a:t>
            </a:r>
            <a:endParaRPr lang="ar-IQ" dirty="0"/>
          </a:p>
        </p:txBody>
      </p:sp>
    </p:spTree>
    <p:extLst>
      <p:ext uri="{BB962C8B-B14F-4D97-AF65-F5344CB8AC3E}">
        <p14:creationId xmlns:p14="http://schemas.microsoft.com/office/powerpoint/2010/main" val="24045008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1972"/>
            <a:ext cx="10515600" cy="6168980"/>
          </a:xfrm>
        </p:spPr>
        <p:txBody>
          <a:bodyPr/>
          <a:lstStyle/>
          <a:p>
            <a:pPr marL="0" indent="0" algn="l">
              <a:buNone/>
            </a:pPr>
            <a:r>
              <a:rPr lang="en-US" b="1" dirty="0" smtClean="0">
                <a:solidFill>
                  <a:srgbClr val="FF0000"/>
                </a:solidFill>
              </a:rPr>
              <a:t>Epidemiology</a:t>
            </a:r>
          </a:p>
          <a:p>
            <a:pPr marL="0" indent="0" algn="l">
              <a:buNone/>
            </a:pPr>
            <a:endParaRPr lang="en-US" dirty="0"/>
          </a:p>
          <a:p>
            <a:pPr marL="0" indent="0" algn="l">
              <a:buNone/>
            </a:pPr>
            <a:r>
              <a:rPr lang="en-US" dirty="0" smtClean="0"/>
              <a:t>- Incidence : 2-6 cases / 100 000 population/ </a:t>
            </a:r>
            <a:r>
              <a:rPr lang="en-US" dirty="0" err="1" smtClean="0"/>
              <a:t>yr</a:t>
            </a:r>
            <a:endParaRPr lang="en-US" dirty="0" smtClean="0"/>
          </a:p>
          <a:p>
            <a:pPr marL="0" indent="0" algn="l">
              <a:buNone/>
            </a:pPr>
            <a:r>
              <a:rPr lang="en-US" dirty="0" smtClean="0"/>
              <a:t>- peaking </a:t>
            </a:r>
            <a:r>
              <a:rPr lang="en-US" dirty="0"/>
              <a:t>in the summer and </a:t>
            </a:r>
            <a:r>
              <a:rPr lang="en-US" dirty="0" smtClean="0"/>
              <a:t>fall</a:t>
            </a:r>
          </a:p>
          <a:p>
            <a:pPr marL="0" indent="0" algn="l">
              <a:buNone/>
            </a:pPr>
            <a:r>
              <a:rPr lang="en-US" dirty="0" smtClean="0"/>
              <a:t>- Hemolytic-uremic </a:t>
            </a:r>
            <a:r>
              <a:rPr lang="en-US" dirty="0"/>
              <a:t>syndrome (HUS) occurs infrequently in </a:t>
            </a:r>
            <a:r>
              <a:rPr lang="en-US" dirty="0" smtClean="0"/>
              <a:t>blacks</a:t>
            </a:r>
          </a:p>
          <a:p>
            <a:pPr marL="0" indent="0" algn="l">
              <a:buNone/>
            </a:pPr>
            <a:r>
              <a:rPr lang="en-US" dirty="0" smtClean="0"/>
              <a:t>- Both </a:t>
            </a:r>
            <a:r>
              <a:rPr lang="en-US" dirty="0"/>
              <a:t>sexes are affected equally with </a:t>
            </a:r>
            <a:r>
              <a:rPr lang="en-US" dirty="0" smtClean="0"/>
              <a:t>HUS</a:t>
            </a:r>
          </a:p>
          <a:p>
            <a:pPr marL="0" indent="0" algn="l">
              <a:buNone/>
            </a:pPr>
            <a:endParaRPr lang="en-US" dirty="0" smtClean="0"/>
          </a:p>
          <a:p>
            <a:pPr marL="0" indent="0" algn="l">
              <a:buNone/>
            </a:pPr>
            <a:r>
              <a:rPr lang="en-US" dirty="0" smtClean="0"/>
              <a:t>- HUS </a:t>
            </a:r>
            <a:r>
              <a:rPr lang="en-US" dirty="0"/>
              <a:t>occurs mainly in young children; however, adolescents and adults are not exempt. In young children, spontaneous recovery is common. In adults, the probability of recovery is low when HUS is associated with severe hypertension.</a:t>
            </a:r>
            <a:endParaRPr lang="ar-IQ" dirty="0" smtClean="0"/>
          </a:p>
          <a:p>
            <a:pPr marL="0" indent="0" algn="l">
              <a:buNone/>
            </a:pPr>
            <a:endParaRPr lang="ar-IQ" dirty="0"/>
          </a:p>
        </p:txBody>
      </p:sp>
    </p:spTree>
    <p:extLst>
      <p:ext uri="{BB962C8B-B14F-4D97-AF65-F5344CB8AC3E}">
        <p14:creationId xmlns:p14="http://schemas.microsoft.com/office/powerpoint/2010/main" val="21444225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9092"/>
            <a:ext cx="10515600" cy="6181859"/>
          </a:xfrm>
        </p:spPr>
        <p:txBody>
          <a:bodyPr>
            <a:normAutofit fontScale="92500" lnSpcReduction="20000"/>
          </a:bodyPr>
          <a:lstStyle/>
          <a:p>
            <a:pPr marL="0" indent="0" algn="l">
              <a:buNone/>
            </a:pPr>
            <a:r>
              <a:rPr lang="en-US" b="1" dirty="0">
                <a:solidFill>
                  <a:srgbClr val="FF0000"/>
                </a:solidFill>
              </a:rPr>
              <a:t>Mortality/Morbidity</a:t>
            </a:r>
          </a:p>
          <a:p>
            <a:pPr marL="0" indent="0" algn="l">
              <a:buNone/>
            </a:pPr>
            <a:endParaRPr lang="en-US" dirty="0" smtClean="0"/>
          </a:p>
          <a:p>
            <a:pPr marL="0" indent="0" algn="l">
              <a:buNone/>
            </a:pPr>
            <a:r>
              <a:rPr lang="en-US" dirty="0" smtClean="0"/>
              <a:t>For </a:t>
            </a:r>
            <a:r>
              <a:rPr lang="en-US" dirty="0" err="1" smtClean="0"/>
              <a:t>tHUS</a:t>
            </a:r>
            <a:r>
              <a:rPr lang="en-US" dirty="0"/>
              <a:t>, acute renal failure occurs in 55-70% of patients; up to 70-85% recover renal function.</a:t>
            </a:r>
          </a:p>
          <a:p>
            <a:pPr algn="l"/>
            <a:endParaRPr lang="en-US" dirty="0"/>
          </a:p>
          <a:p>
            <a:pPr marL="0" indent="0" algn="l">
              <a:buNone/>
            </a:pPr>
            <a:r>
              <a:rPr lang="en-US" dirty="0"/>
              <a:t>For </a:t>
            </a:r>
            <a:r>
              <a:rPr lang="en-US" dirty="0" err="1"/>
              <a:t>a</a:t>
            </a:r>
            <a:r>
              <a:rPr lang="en-US" dirty="0" err="1" smtClean="0"/>
              <a:t>HUS</a:t>
            </a:r>
            <a:r>
              <a:rPr lang="en-US" dirty="0"/>
              <a:t>, patients have poor outcomes, with up to 50% progressing to ESRD or irreversible brain damage. As many as 25% die during the acute phase.</a:t>
            </a:r>
          </a:p>
          <a:p>
            <a:pPr algn="l"/>
            <a:endParaRPr lang="en-US" dirty="0"/>
          </a:p>
          <a:p>
            <a:pPr marL="0" indent="0" algn="l">
              <a:buNone/>
            </a:pPr>
            <a:r>
              <a:rPr lang="en-US" dirty="0"/>
              <a:t>Complications of HUS may include the following:</a:t>
            </a:r>
          </a:p>
          <a:p>
            <a:pPr algn="l"/>
            <a:endParaRPr lang="en-US" dirty="0"/>
          </a:p>
          <a:p>
            <a:pPr marL="0" indent="0" algn="l">
              <a:buNone/>
            </a:pPr>
            <a:r>
              <a:rPr lang="en-US" dirty="0"/>
              <a:t>Renal failure</a:t>
            </a:r>
          </a:p>
          <a:p>
            <a:pPr marL="0" indent="0" algn="l">
              <a:buNone/>
            </a:pPr>
            <a:r>
              <a:rPr lang="en-US" dirty="0"/>
              <a:t>Stroke</a:t>
            </a:r>
          </a:p>
          <a:p>
            <a:pPr marL="0" indent="0" algn="l">
              <a:buNone/>
            </a:pPr>
            <a:r>
              <a:rPr lang="en-US" dirty="0"/>
              <a:t>Coma</a:t>
            </a:r>
          </a:p>
          <a:p>
            <a:pPr marL="0" indent="0" algn="l">
              <a:buNone/>
            </a:pPr>
            <a:r>
              <a:rPr lang="en-US" dirty="0"/>
              <a:t>Seizures</a:t>
            </a:r>
          </a:p>
          <a:p>
            <a:pPr marL="0" indent="0" algn="l">
              <a:buNone/>
            </a:pPr>
            <a:r>
              <a:rPr lang="en-US" dirty="0"/>
              <a:t>Bleeding</a:t>
            </a:r>
            <a:endParaRPr lang="ar-IQ" dirty="0"/>
          </a:p>
        </p:txBody>
      </p:sp>
    </p:spTree>
    <p:extLst>
      <p:ext uri="{BB962C8B-B14F-4D97-AF65-F5344CB8AC3E}">
        <p14:creationId xmlns:p14="http://schemas.microsoft.com/office/powerpoint/2010/main" val="3864740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6366"/>
            <a:ext cx="10515600" cy="6065949"/>
          </a:xfrm>
        </p:spPr>
        <p:txBody>
          <a:bodyPr/>
          <a:lstStyle/>
          <a:p>
            <a:pPr marL="0" indent="0" algn="l">
              <a:buNone/>
            </a:pPr>
            <a:r>
              <a:rPr lang="en-US" b="1" dirty="0">
                <a:solidFill>
                  <a:srgbClr val="FF0000"/>
                </a:solidFill>
              </a:rPr>
              <a:t>History</a:t>
            </a:r>
          </a:p>
          <a:p>
            <a:pPr marL="0" indent="0" algn="l">
              <a:buNone/>
            </a:pPr>
            <a:r>
              <a:rPr lang="en-US" dirty="0" smtClean="0"/>
              <a:t>    Signs </a:t>
            </a:r>
            <a:r>
              <a:rPr lang="en-US" dirty="0"/>
              <a:t>and symptoms of hemolytic anemia are diverse and are due to anemia, the extent of compensation, previous treatment, and the underlying disorder. Patients with minimal or long-standing hemolytic anemia may be asymptomatic, and hemolysis is often found incidentally during routine laboratory testing. </a:t>
            </a:r>
            <a:endParaRPr lang="en-US" dirty="0" smtClean="0"/>
          </a:p>
          <a:p>
            <a:pPr marL="0" indent="0" algn="l">
              <a:buNone/>
            </a:pPr>
            <a:r>
              <a:rPr lang="en-US" dirty="0"/>
              <a:t> </a:t>
            </a:r>
            <a:r>
              <a:rPr lang="en-US" dirty="0" smtClean="0"/>
              <a:t>   Clinical </a:t>
            </a:r>
            <a:r>
              <a:rPr lang="en-US" dirty="0"/>
              <a:t>manifestations may include the following</a:t>
            </a:r>
            <a:r>
              <a:rPr lang="en-US" dirty="0" smtClean="0"/>
              <a:t>:</a:t>
            </a:r>
          </a:p>
          <a:p>
            <a:pPr marL="0" indent="0" algn="l">
              <a:buNone/>
            </a:pPr>
            <a:endParaRPr lang="en-US" dirty="0"/>
          </a:p>
          <a:p>
            <a:pPr marL="0" indent="0" algn="l">
              <a:buNone/>
            </a:pPr>
            <a:r>
              <a:rPr lang="en-US" dirty="0" smtClean="0"/>
              <a:t>- In </a:t>
            </a:r>
            <a:r>
              <a:rPr lang="en-US" dirty="0"/>
              <a:t>intravascular hemolysis, iron deficiency due to chronic </a:t>
            </a:r>
            <a:r>
              <a:rPr lang="en-US" dirty="0" err="1"/>
              <a:t>hemoglobinuria</a:t>
            </a:r>
            <a:r>
              <a:rPr lang="en-US" dirty="0"/>
              <a:t> can exacerbate anemia and weakness.</a:t>
            </a:r>
          </a:p>
          <a:p>
            <a:pPr marL="0" indent="0" algn="l">
              <a:buNone/>
            </a:pPr>
            <a:endParaRPr lang="en-US" dirty="0"/>
          </a:p>
          <a:p>
            <a:pPr marL="0" indent="0" algn="l">
              <a:buNone/>
            </a:pPr>
            <a:r>
              <a:rPr lang="en-US" dirty="0" smtClean="0"/>
              <a:t>- Tachycardia</a:t>
            </a:r>
            <a:r>
              <a:rPr lang="en-US" dirty="0"/>
              <a:t>, dyspnea, angina, and weakness occur in patients with severe anemia, as cardiac function is sensitive to anoxia.</a:t>
            </a:r>
            <a:endParaRPr lang="ar-IQ" dirty="0"/>
          </a:p>
        </p:txBody>
      </p:sp>
    </p:spTree>
    <p:extLst>
      <p:ext uri="{BB962C8B-B14F-4D97-AF65-F5344CB8AC3E}">
        <p14:creationId xmlns:p14="http://schemas.microsoft.com/office/powerpoint/2010/main" val="65399007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1972"/>
            <a:ext cx="10515600" cy="6272011"/>
          </a:xfrm>
        </p:spPr>
        <p:txBody>
          <a:bodyPr/>
          <a:lstStyle/>
          <a:p>
            <a:pPr marL="0" indent="0" algn="l">
              <a:buNone/>
            </a:pPr>
            <a:r>
              <a:rPr lang="en-US" b="1" dirty="0">
                <a:solidFill>
                  <a:srgbClr val="FF0000"/>
                </a:solidFill>
              </a:rPr>
              <a:t>History</a:t>
            </a:r>
          </a:p>
          <a:p>
            <a:pPr marL="0" indent="0" algn="l">
              <a:buNone/>
            </a:pPr>
            <a:endParaRPr lang="en-US" dirty="0" smtClean="0"/>
          </a:p>
          <a:p>
            <a:pPr marL="0" indent="0" algn="l">
              <a:buNone/>
            </a:pPr>
            <a:r>
              <a:rPr lang="en-US" dirty="0" smtClean="0"/>
              <a:t>History </a:t>
            </a:r>
            <a:r>
              <a:rPr lang="en-US" dirty="0"/>
              <a:t>findings may include the following:</a:t>
            </a:r>
          </a:p>
          <a:p>
            <a:pPr algn="l"/>
            <a:endParaRPr lang="en-US" dirty="0"/>
          </a:p>
          <a:p>
            <a:pPr marL="0" indent="0" algn="l">
              <a:buNone/>
            </a:pPr>
            <a:r>
              <a:rPr lang="en-US" dirty="0"/>
              <a:t>Prodromal gastroenteritis (83%) - Fever (56%), bloody diarrhea (50%) for 2-7 days before the onset of renal failure</a:t>
            </a:r>
          </a:p>
          <a:p>
            <a:pPr marL="0" indent="0" algn="l">
              <a:buNone/>
            </a:pPr>
            <a:r>
              <a:rPr lang="en-US" dirty="0"/>
              <a:t>Irritability, lethargy</a:t>
            </a:r>
          </a:p>
          <a:p>
            <a:pPr marL="0" indent="0" algn="l">
              <a:buNone/>
            </a:pPr>
            <a:r>
              <a:rPr lang="en-US" dirty="0"/>
              <a:t>Seizures (20%)</a:t>
            </a:r>
          </a:p>
          <a:p>
            <a:pPr marL="0" indent="0" algn="l">
              <a:buNone/>
            </a:pPr>
            <a:r>
              <a:rPr lang="en-US" dirty="0"/>
              <a:t>Acute renal failure (97%)</a:t>
            </a:r>
          </a:p>
          <a:p>
            <a:pPr marL="0" indent="0" algn="l">
              <a:buNone/>
            </a:pPr>
            <a:r>
              <a:rPr lang="en-US" dirty="0"/>
              <a:t>Anuria (55%)</a:t>
            </a:r>
            <a:endParaRPr lang="ar-IQ" dirty="0"/>
          </a:p>
        </p:txBody>
      </p:sp>
    </p:spTree>
    <p:extLst>
      <p:ext uri="{BB962C8B-B14F-4D97-AF65-F5344CB8AC3E}">
        <p14:creationId xmlns:p14="http://schemas.microsoft.com/office/powerpoint/2010/main" val="38245541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47730"/>
            <a:ext cx="10515600" cy="6130343"/>
          </a:xfrm>
        </p:spPr>
        <p:txBody>
          <a:bodyPr>
            <a:normAutofit lnSpcReduction="10000"/>
          </a:bodyPr>
          <a:lstStyle/>
          <a:p>
            <a:pPr marL="0" indent="0" algn="l">
              <a:buNone/>
            </a:pPr>
            <a:r>
              <a:rPr lang="en-US" sz="3600" b="1" dirty="0">
                <a:solidFill>
                  <a:srgbClr val="FF0000"/>
                </a:solidFill>
              </a:rPr>
              <a:t>Physical Examination</a:t>
            </a:r>
          </a:p>
          <a:p>
            <a:pPr marL="0" indent="0" algn="l">
              <a:buNone/>
            </a:pPr>
            <a:endParaRPr lang="en-US" sz="3600" dirty="0" smtClean="0"/>
          </a:p>
          <a:p>
            <a:pPr marL="0" indent="0" algn="l">
              <a:buNone/>
            </a:pPr>
            <a:r>
              <a:rPr lang="en-US" sz="3600" dirty="0" smtClean="0"/>
              <a:t>Physical </a:t>
            </a:r>
            <a:r>
              <a:rPr lang="en-US" sz="3600" dirty="0"/>
              <a:t>findings may include the following</a:t>
            </a:r>
            <a:r>
              <a:rPr lang="en-US" sz="3600" dirty="0" smtClean="0"/>
              <a:t>:</a:t>
            </a:r>
          </a:p>
          <a:p>
            <a:pPr marL="0" indent="0" algn="l">
              <a:buNone/>
            </a:pPr>
            <a:endParaRPr lang="en-US" sz="3600" dirty="0"/>
          </a:p>
          <a:p>
            <a:pPr marL="0" indent="0" algn="l">
              <a:buNone/>
            </a:pPr>
            <a:r>
              <a:rPr lang="en-US" sz="3600" dirty="0" smtClean="0"/>
              <a:t>Confusion</a:t>
            </a:r>
          </a:p>
          <a:p>
            <a:pPr marL="0" indent="0" algn="l">
              <a:buNone/>
            </a:pPr>
            <a:r>
              <a:rPr lang="en-US" sz="3600" dirty="0" smtClean="0"/>
              <a:t>Tachypnea</a:t>
            </a:r>
            <a:endParaRPr lang="en-US" sz="3600" dirty="0"/>
          </a:p>
          <a:p>
            <a:pPr marL="0" indent="0" algn="l">
              <a:buNone/>
            </a:pPr>
            <a:r>
              <a:rPr lang="en-US" sz="3600" dirty="0"/>
              <a:t>Hypertension (47%)</a:t>
            </a:r>
          </a:p>
          <a:p>
            <a:pPr marL="0" indent="0" algn="l">
              <a:buNone/>
            </a:pPr>
            <a:r>
              <a:rPr lang="en-US" sz="3600" dirty="0"/>
              <a:t>Edema, fluid overload (69%)</a:t>
            </a:r>
          </a:p>
          <a:p>
            <a:pPr marL="0" indent="0" algn="l">
              <a:buNone/>
            </a:pPr>
            <a:r>
              <a:rPr lang="en-US" sz="3600" dirty="0" smtClean="0"/>
              <a:t>Pallor</a:t>
            </a:r>
            <a:r>
              <a:rPr lang="en-US" sz="3600" dirty="0"/>
              <a:t>, often </a:t>
            </a:r>
            <a:r>
              <a:rPr lang="en-US" sz="3600" dirty="0" smtClean="0"/>
              <a:t>severe</a:t>
            </a:r>
          </a:p>
          <a:p>
            <a:pPr marL="0" indent="0" algn="l">
              <a:buNone/>
            </a:pPr>
            <a:r>
              <a:rPr lang="en-US" sz="3600" dirty="0" smtClean="0"/>
              <a:t>Jaundice</a:t>
            </a:r>
            <a:endParaRPr lang="ar-IQ" sz="3600" dirty="0"/>
          </a:p>
        </p:txBody>
      </p:sp>
    </p:spTree>
    <p:extLst>
      <p:ext uri="{BB962C8B-B14F-4D97-AF65-F5344CB8AC3E}">
        <p14:creationId xmlns:p14="http://schemas.microsoft.com/office/powerpoint/2010/main" val="38680136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9092"/>
            <a:ext cx="10515600" cy="6297769"/>
          </a:xfrm>
        </p:spPr>
        <p:txBody>
          <a:bodyPr>
            <a:normAutofit/>
          </a:bodyPr>
          <a:lstStyle/>
          <a:p>
            <a:pPr marL="0" indent="0" algn="l">
              <a:buNone/>
            </a:pPr>
            <a:r>
              <a:rPr lang="en-US" b="1" dirty="0" smtClean="0">
                <a:solidFill>
                  <a:srgbClr val="FF0000"/>
                </a:solidFill>
              </a:rPr>
              <a:t>Investigations:</a:t>
            </a:r>
            <a:endParaRPr lang="en-US" b="1" dirty="0">
              <a:solidFill>
                <a:srgbClr val="FF0000"/>
              </a:solidFill>
            </a:endParaRPr>
          </a:p>
          <a:p>
            <a:pPr marL="0" indent="0" algn="l">
              <a:buNone/>
            </a:pPr>
            <a:r>
              <a:rPr lang="en-US" dirty="0" smtClean="0"/>
              <a:t>- Urinalysis</a:t>
            </a:r>
            <a:r>
              <a:rPr lang="en-US" dirty="0"/>
              <a:t>: </a:t>
            </a:r>
            <a:r>
              <a:rPr lang="en-US" dirty="0" smtClean="0"/>
              <a:t> </a:t>
            </a:r>
            <a:r>
              <a:rPr lang="en-US" dirty="0"/>
              <a:t>mild proteinuria is frequently present; </a:t>
            </a:r>
            <a:r>
              <a:rPr lang="en-US" dirty="0" smtClean="0"/>
              <a:t>RBCs </a:t>
            </a:r>
            <a:r>
              <a:rPr lang="en-US" dirty="0"/>
              <a:t>and RBC </a:t>
            </a:r>
            <a:r>
              <a:rPr lang="en-US" dirty="0" smtClean="0"/>
              <a:t>casts</a:t>
            </a:r>
          </a:p>
          <a:p>
            <a:pPr marL="0" indent="0" algn="l">
              <a:buNone/>
            </a:pPr>
            <a:r>
              <a:rPr lang="en-US" dirty="0" smtClean="0"/>
              <a:t> </a:t>
            </a:r>
            <a:r>
              <a:rPr lang="en-US" dirty="0"/>
              <a:t>may be </a:t>
            </a:r>
            <a:r>
              <a:rPr lang="en-US" dirty="0" smtClean="0"/>
              <a:t>present</a:t>
            </a:r>
          </a:p>
          <a:p>
            <a:pPr marL="0" indent="0" algn="l">
              <a:buNone/>
            </a:pPr>
            <a:r>
              <a:rPr lang="en-US" dirty="0"/>
              <a:t>-Stool culture: Obtain a sample for stool culture. Evaluate especially </a:t>
            </a:r>
            <a:r>
              <a:rPr lang="en-US" dirty="0" smtClean="0"/>
              <a:t>for</a:t>
            </a:r>
          </a:p>
          <a:p>
            <a:pPr marL="0" indent="0" algn="l">
              <a:buNone/>
            </a:pPr>
            <a:r>
              <a:rPr lang="en-US" dirty="0" smtClean="0"/>
              <a:t> </a:t>
            </a:r>
            <a:r>
              <a:rPr lang="en-US" dirty="0"/>
              <a:t>E </a:t>
            </a:r>
            <a:r>
              <a:rPr lang="en-US" dirty="0" smtClean="0"/>
              <a:t>coli </a:t>
            </a:r>
            <a:r>
              <a:rPr lang="en-US" dirty="0"/>
              <a:t>and Shigella bacteria</a:t>
            </a:r>
            <a:r>
              <a:rPr lang="en-US" dirty="0" smtClean="0"/>
              <a:t>.</a:t>
            </a:r>
          </a:p>
          <a:p>
            <a:pPr marL="0" indent="0" algn="l">
              <a:buNone/>
            </a:pPr>
            <a:r>
              <a:rPr lang="en-US" dirty="0" smtClean="0"/>
              <a:t>- </a:t>
            </a:r>
            <a:r>
              <a:rPr lang="en-US" b="1" dirty="0" smtClean="0"/>
              <a:t>Low s. C3 level</a:t>
            </a:r>
            <a:endParaRPr lang="en-US" b="1" dirty="0"/>
          </a:p>
          <a:p>
            <a:pPr marL="0" indent="0" algn="l">
              <a:buNone/>
            </a:pPr>
            <a:r>
              <a:rPr lang="en-US" dirty="0"/>
              <a:t>- CBC, ret. count and B. film</a:t>
            </a:r>
          </a:p>
          <a:p>
            <a:pPr marL="0" indent="0" algn="l">
              <a:buNone/>
            </a:pPr>
            <a:r>
              <a:rPr lang="en-US" dirty="0"/>
              <a:t>- Renal function test and s. electrolytes</a:t>
            </a:r>
          </a:p>
          <a:p>
            <a:pPr marL="0" indent="0" algn="l">
              <a:buNone/>
            </a:pPr>
            <a:r>
              <a:rPr lang="en-US" dirty="0" smtClean="0"/>
              <a:t>- Bilirubin, LDH, Haptoglobin</a:t>
            </a:r>
          </a:p>
          <a:p>
            <a:pPr marL="0" indent="0" algn="l">
              <a:buNone/>
            </a:pPr>
            <a:r>
              <a:rPr lang="en-US" dirty="0" smtClean="0"/>
              <a:t>- Renal U/S, </a:t>
            </a:r>
            <a:r>
              <a:rPr lang="en-US" dirty="0"/>
              <a:t>Brain imaging</a:t>
            </a:r>
          </a:p>
          <a:p>
            <a:pPr marL="0" indent="0" algn="l">
              <a:buNone/>
            </a:pPr>
            <a:r>
              <a:rPr lang="en-US" dirty="0"/>
              <a:t>- PT, </a:t>
            </a:r>
            <a:r>
              <a:rPr lang="en-US" dirty="0" smtClean="0"/>
              <a:t>PTT, </a:t>
            </a:r>
            <a:r>
              <a:rPr lang="en-US" dirty="0"/>
              <a:t>d- dimer, fibrinogen, FDP</a:t>
            </a:r>
          </a:p>
          <a:p>
            <a:pPr marL="0" indent="0" algn="l">
              <a:buNone/>
            </a:pPr>
            <a:r>
              <a:rPr lang="en-US" dirty="0"/>
              <a:t>- </a:t>
            </a:r>
            <a:r>
              <a:rPr lang="en-US" b="1" dirty="0"/>
              <a:t>ADAMTS13 activity, anti-ADAMTS13 antibody assay</a:t>
            </a:r>
          </a:p>
          <a:p>
            <a:pPr algn="l"/>
            <a:endParaRPr lang="ar-IQ" dirty="0"/>
          </a:p>
        </p:txBody>
      </p:sp>
    </p:spTree>
    <p:extLst>
      <p:ext uri="{BB962C8B-B14F-4D97-AF65-F5344CB8AC3E}">
        <p14:creationId xmlns:p14="http://schemas.microsoft.com/office/powerpoint/2010/main" val="5604997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7576"/>
            <a:ext cx="10515600" cy="6297769"/>
          </a:xfrm>
        </p:spPr>
        <p:txBody>
          <a:bodyPr>
            <a:normAutofit fontScale="92500"/>
          </a:bodyPr>
          <a:lstStyle/>
          <a:p>
            <a:pPr marL="0" indent="0" algn="l">
              <a:buNone/>
            </a:pPr>
            <a:r>
              <a:rPr lang="en-US" sz="3200" b="1" dirty="0" smtClean="0">
                <a:solidFill>
                  <a:srgbClr val="FF0000"/>
                </a:solidFill>
              </a:rPr>
              <a:t>Management of </a:t>
            </a:r>
            <a:r>
              <a:rPr lang="en-US" sz="3200" b="1" dirty="0" err="1" smtClean="0">
                <a:solidFill>
                  <a:srgbClr val="FF0000"/>
                </a:solidFill>
              </a:rPr>
              <a:t>tHUS</a:t>
            </a:r>
            <a:r>
              <a:rPr lang="en-US" sz="3200" b="1" dirty="0">
                <a:solidFill>
                  <a:srgbClr val="FF0000"/>
                </a:solidFill>
              </a:rPr>
              <a:t>:</a:t>
            </a:r>
            <a:endParaRPr lang="en-US" sz="3200" b="1" dirty="0" smtClean="0">
              <a:solidFill>
                <a:srgbClr val="FF0000"/>
              </a:solidFill>
            </a:endParaRPr>
          </a:p>
          <a:p>
            <a:pPr marL="0" indent="0" algn="l">
              <a:buNone/>
            </a:pPr>
            <a:endParaRPr lang="en-US" dirty="0"/>
          </a:p>
          <a:p>
            <a:pPr marL="0" indent="0" algn="l">
              <a:buNone/>
            </a:pPr>
            <a:r>
              <a:rPr lang="en-US" dirty="0" smtClean="0"/>
              <a:t>- </a:t>
            </a:r>
            <a:r>
              <a:rPr lang="en-US" b="1" dirty="0" smtClean="0"/>
              <a:t>No specific Rx</a:t>
            </a:r>
          </a:p>
          <a:p>
            <a:pPr marL="0" indent="0" algn="l">
              <a:buNone/>
            </a:pPr>
            <a:r>
              <a:rPr lang="en-US" dirty="0" smtClean="0"/>
              <a:t>- </a:t>
            </a:r>
            <a:r>
              <a:rPr lang="en-US" b="1" dirty="0" smtClean="0"/>
              <a:t>Supportive </a:t>
            </a:r>
            <a:r>
              <a:rPr lang="en-US" b="1" dirty="0"/>
              <a:t>therapy </a:t>
            </a:r>
            <a:r>
              <a:rPr lang="en-US" dirty="0"/>
              <a:t>is still the mainstay during the acute </a:t>
            </a:r>
            <a:r>
              <a:rPr lang="en-US" dirty="0" smtClean="0"/>
              <a:t>phase</a:t>
            </a:r>
          </a:p>
          <a:p>
            <a:pPr marL="0" indent="0" algn="l">
              <a:buNone/>
            </a:pPr>
            <a:r>
              <a:rPr lang="en-US" dirty="0" smtClean="0"/>
              <a:t>- There </a:t>
            </a:r>
            <a:r>
              <a:rPr lang="en-US" dirty="0"/>
              <a:t>is no clear consensus on the use of </a:t>
            </a:r>
            <a:r>
              <a:rPr lang="en-US" b="1" dirty="0"/>
              <a:t>antibiotics</a:t>
            </a:r>
            <a:r>
              <a:rPr lang="en-US" dirty="0"/>
              <a:t>. The evidence </a:t>
            </a:r>
            <a:r>
              <a:rPr lang="en-US" dirty="0" smtClean="0"/>
              <a:t>is to avoid antibiotics </a:t>
            </a:r>
            <a:r>
              <a:rPr lang="en-US" dirty="0"/>
              <a:t>unless patient is septic. </a:t>
            </a:r>
            <a:r>
              <a:rPr lang="en-US" dirty="0" smtClean="0"/>
              <a:t>Some studies </a:t>
            </a:r>
            <a:r>
              <a:rPr lang="en-US" dirty="0"/>
              <a:t>demonstrated that </a:t>
            </a:r>
            <a:r>
              <a:rPr lang="en-US" dirty="0" smtClean="0"/>
              <a:t>certain </a:t>
            </a:r>
            <a:r>
              <a:rPr lang="en-US" dirty="0"/>
              <a:t>antibiotics that target DNA synthesis, including ciprofloxacin and trimethoprim-</a:t>
            </a:r>
            <a:r>
              <a:rPr lang="en-US" dirty="0" err="1"/>
              <a:t>sulfamethoxazole</a:t>
            </a:r>
            <a:r>
              <a:rPr lang="en-US" dirty="0"/>
              <a:t>, </a:t>
            </a:r>
            <a:r>
              <a:rPr lang="en-US" dirty="0" smtClean="0"/>
              <a:t>might increase shiga toxin </a:t>
            </a:r>
            <a:r>
              <a:rPr lang="en-US" dirty="0"/>
              <a:t>production</a:t>
            </a:r>
            <a:r>
              <a:rPr lang="en-US" dirty="0" smtClean="0"/>
              <a:t>.</a:t>
            </a:r>
          </a:p>
          <a:p>
            <a:pPr marL="0" indent="0" algn="l">
              <a:buNone/>
            </a:pPr>
            <a:r>
              <a:rPr lang="en-US" dirty="0" smtClean="0"/>
              <a:t>- </a:t>
            </a:r>
            <a:r>
              <a:rPr lang="en-US" b="1" dirty="0" smtClean="0"/>
              <a:t>Renal </a:t>
            </a:r>
            <a:r>
              <a:rPr lang="en-US" b="1" dirty="0"/>
              <a:t>transplantation </a:t>
            </a:r>
            <a:r>
              <a:rPr lang="en-US" dirty="0"/>
              <a:t>is safe and effective for children who progress to end-stage renal disease (ESRD). The recurrence rate in patients who undergo renal transplantation for HUS is 0-10%. </a:t>
            </a:r>
            <a:endParaRPr lang="en-US" dirty="0" smtClean="0"/>
          </a:p>
          <a:p>
            <a:pPr marL="0" indent="0" algn="l">
              <a:buNone/>
            </a:pPr>
            <a:r>
              <a:rPr lang="en-US" dirty="0"/>
              <a:t>- Other </a:t>
            </a:r>
            <a:r>
              <a:rPr lang="en-US" dirty="0" smtClean="0"/>
              <a:t>treatments, </a:t>
            </a:r>
            <a:r>
              <a:rPr lang="en-US" dirty="0"/>
              <a:t>including plasma </a:t>
            </a:r>
            <a:r>
              <a:rPr lang="en-US" dirty="0" smtClean="0"/>
              <a:t>exchange </a:t>
            </a:r>
            <a:r>
              <a:rPr lang="en-US" dirty="0"/>
              <a:t>and use of intravenously infused immunoglobulin (IgG), fibrinolytic agents, antiplatelet agents, corticosteroids, and antioxidants have proved ineffective in controlled clinical trials. </a:t>
            </a:r>
            <a:endParaRPr lang="ar-IQ" dirty="0"/>
          </a:p>
        </p:txBody>
      </p:sp>
    </p:spTree>
    <p:extLst>
      <p:ext uri="{BB962C8B-B14F-4D97-AF65-F5344CB8AC3E}">
        <p14:creationId xmlns:p14="http://schemas.microsoft.com/office/powerpoint/2010/main" val="1290750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1972"/>
            <a:ext cx="10515600" cy="6156101"/>
          </a:xfrm>
        </p:spPr>
        <p:txBody>
          <a:bodyPr/>
          <a:lstStyle/>
          <a:p>
            <a:pPr marL="0" indent="0" algn="l">
              <a:buNone/>
            </a:pPr>
            <a:r>
              <a:rPr lang="en-US" sz="3200" b="1" dirty="0" smtClean="0">
                <a:solidFill>
                  <a:srgbClr val="FF0000"/>
                </a:solidFill>
              </a:rPr>
              <a:t>Management of </a:t>
            </a:r>
            <a:r>
              <a:rPr lang="en-US" sz="3200" b="1" dirty="0" err="1" smtClean="0">
                <a:solidFill>
                  <a:srgbClr val="FF0000"/>
                </a:solidFill>
              </a:rPr>
              <a:t>aHUS</a:t>
            </a:r>
            <a:r>
              <a:rPr lang="en-US" sz="3200" b="1" dirty="0" smtClean="0">
                <a:solidFill>
                  <a:srgbClr val="FF0000"/>
                </a:solidFill>
              </a:rPr>
              <a:t>:</a:t>
            </a:r>
          </a:p>
          <a:p>
            <a:pPr marL="0" indent="0" algn="l">
              <a:buNone/>
            </a:pPr>
            <a:endParaRPr lang="en-US" dirty="0"/>
          </a:p>
          <a:p>
            <a:pPr marL="0" indent="0" algn="l">
              <a:buNone/>
            </a:pPr>
            <a:r>
              <a:rPr lang="en-US" dirty="0" smtClean="0"/>
              <a:t>- </a:t>
            </a:r>
            <a:r>
              <a:rPr lang="en-US" b="1" dirty="0" smtClean="0"/>
              <a:t>Plasma </a:t>
            </a:r>
            <a:r>
              <a:rPr lang="en-US" b="1" dirty="0"/>
              <a:t>exchange </a:t>
            </a:r>
            <a:r>
              <a:rPr lang="en-US" dirty="0"/>
              <a:t>is the initial treatment of choice in all adult patients with </a:t>
            </a:r>
            <a:r>
              <a:rPr lang="en-US" dirty="0" smtClean="0"/>
              <a:t>atypical HUS and </a:t>
            </a:r>
            <a:r>
              <a:rPr lang="en-US" dirty="0"/>
              <a:t>should be considered as early as possible in the disease course</a:t>
            </a:r>
            <a:r>
              <a:rPr lang="en-US" dirty="0" smtClean="0"/>
              <a:t>.</a:t>
            </a:r>
          </a:p>
          <a:p>
            <a:pPr marL="0" indent="0" algn="l">
              <a:buNone/>
            </a:pPr>
            <a:endParaRPr lang="en-US" dirty="0" smtClean="0"/>
          </a:p>
          <a:p>
            <a:pPr marL="0" indent="0" algn="l">
              <a:buNone/>
            </a:pPr>
            <a:r>
              <a:rPr lang="en-US" dirty="0" smtClean="0"/>
              <a:t>- Two </a:t>
            </a:r>
            <a:r>
              <a:rPr lang="en-US" dirty="0"/>
              <a:t>monoclonal </a:t>
            </a:r>
            <a:r>
              <a:rPr lang="en-US" dirty="0" smtClean="0"/>
              <a:t>antibodies were approved </a:t>
            </a:r>
            <a:r>
              <a:rPr lang="en-US" dirty="0"/>
              <a:t>for the treatment of atypical HUS: </a:t>
            </a:r>
            <a:r>
              <a:rPr lang="en-US" b="1" dirty="0" err="1"/>
              <a:t>eculizumab</a:t>
            </a:r>
            <a:r>
              <a:rPr lang="en-US" dirty="0"/>
              <a:t> and </a:t>
            </a:r>
            <a:r>
              <a:rPr lang="en-US" b="1" dirty="0" err="1"/>
              <a:t>ravulizumab</a:t>
            </a:r>
            <a:r>
              <a:rPr lang="en-US" dirty="0"/>
              <a:t>. These monoclonal antibodies inhibit complement-mediated thrombotic microangiopathy. Both of these agents carry black box warnings regarding meningococcal infection, which include a recommendation to immunize patients with meningococcal vaccines at least 2 weeks before starting treatment.</a:t>
            </a:r>
            <a:endParaRPr lang="ar-IQ" dirty="0"/>
          </a:p>
        </p:txBody>
      </p:sp>
    </p:spTree>
    <p:extLst>
      <p:ext uri="{BB962C8B-B14F-4D97-AF65-F5344CB8AC3E}">
        <p14:creationId xmlns:p14="http://schemas.microsoft.com/office/powerpoint/2010/main" val="12120427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6366"/>
            <a:ext cx="10515600" cy="6078828"/>
          </a:xfrm>
        </p:spPr>
        <p:txBody>
          <a:bodyPr>
            <a:normAutofit fontScale="92500" lnSpcReduction="10000"/>
          </a:bodyPr>
          <a:lstStyle/>
          <a:p>
            <a:pPr marL="0" indent="0" algn="l">
              <a:buNone/>
            </a:pPr>
            <a:r>
              <a:rPr lang="en-US" b="1" dirty="0" smtClean="0"/>
              <a:t>Supportive </a:t>
            </a:r>
            <a:r>
              <a:rPr lang="en-US" b="1" dirty="0"/>
              <a:t>therapy is as follows:</a:t>
            </a:r>
          </a:p>
          <a:p>
            <a:pPr algn="l"/>
            <a:endParaRPr lang="en-US" dirty="0"/>
          </a:p>
          <a:p>
            <a:pPr marL="0" indent="0" algn="l">
              <a:buNone/>
            </a:pPr>
            <a:r>
              <a:rPr lang="en-US" dirty="0" smtClean="0"/>
              <a:t>- Maintain </a:t>
            </a:r>
            <a:r>
              <a:rPr lang="en-US" dirty="0"/>
              <a:t>fluid and electrolyte balance</a:t>
            </a:r>
          </a:p>
          <a:p>
            <a:pPr algn="l"/>
            <a:endParaRPr lang="en-US" dirty="0"/>
          </a:p>
          <a:p>
            <a:pPr marL="0" indent="0" algn="l">
              <a:buNone/>
            </a:pPr>
            <a:r>
              <a:rPr lang="en-US" dirty="0" smtClean="0"/>
              <a:t>- Adequate </a:t>
            </a:r>
            <a:r>
              <a:rPr lang="en-US" dirty="0"/>
              <a:t>blood-pressure control and adequate renin-angiotensin blockade is helpful for patients who have chronic kidney disease after an episode of </a:t>
            </a:r>
            <a:r>
              <a:rPr lang="en-US" dirty="0" smtClean="0"/>
              <a:t>HUS</a:t>
            </a:r>
            <a:endParaRPr lang="en-US" dirty="0"/>
          </a:p>
          <a:p>
            <a:pPr algn="l"/>
            <a:endParaRPr lang="en-US" dirty="0"/>
          </a:p>
          <a:p>
            <a:pPr marL="0" indent="0" algn="l">
              <a:buNone/>
            </a:pPr>
            <a:r>
              <a:rPr lang="en-US" dirty="0" smtClean="0"/>
              <a:t>- For </a:t>
            </a:r>
            <a:r>
              <a:rPr lang="en-US" dirty="0"/>
              <a:t>seizure control, consider prophylactic phenytoin in patients with neurologic symptoms (20-40% of patients have seizures)</a:t>
            </a:r>
          </a:p>
          <a:p>
            <a:pPr algn="l"/>
            <a:endParaRPr lang="en-US" dirty="0"/>
          </a:p>
          <a:p>
            <a:pPr marL="0" indent="0" algn="l">
              <a:buNone/>
            </a:pPr>
            <a:r>
              <a:rPr lang="en-US" dirty="0" smtClean="0"/>
              <a:t>- Control </a:t>
            </a:r>
            <a:r>
              <a:rPr lang="en-US" dirty="0"/>
              <a:t>azotemia</a:t>
            </a:r>
          </a:p>
          <a:p>
            <a:pPr algn="l"/>
            <a:endParaRPr lang="en-US" dirty="0"/>
          </a:p>
          <a:p>
            <a:pPr marL="0" indent="0" algn="l">
              <a:buNone/>
            </a:pPr>
            <a:r>
              <a:rPr lang="en-US" dirty="0" smtClean="0"/>
              <a:t>- Optimize </a:t>
            </a:r>
            <a:r>
              <a:rPr lang="en-US" dirty="0"/>
              <a:t>nutrition</a:t>
            </a:r>
            <a:endParaRPr lang="ar-IQ" dirty="0"/>
          </a:p>
        </p:txBody>
      </p:sp>
    </p:spTree>
    <p:extLst>
      <p:ext uri="{BB962C8B-B14F-4D97-AF65-F5344CB8AC3E}">
        <p14:creationId xmlns:p14="http://schemas.microsoft.com/office/powerpoint/2010/main" val="3819856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0456"/>
            <a:ext cx="10515600" cy="6233375"/>
          </a:xfrm>
        </p:spPr>
        <p:txBody>
          <a:bodyPr/>
          <a:lstStyle/>
          <a:p>
            <a:pPr marL="0" indent="0" algn="ctr">
              <a:buNone/>
            </a:pPr>
            <a:endParaRPr lang="ar-IQ" b="1" dirty="0" smtClean="0"/>
          </a:p>
          <a:p>
            <a:pPr marL="0" indent="0" algn="ctr" rtl="0">
              <a:buNone/>
            </a:pPr>
            <a:r>
              <a:rPr lang="en-US" sz="1800" b="1" dirty="0" smtClean="0"/>
              <a:t>         Other explanation</a:t>
            </a:r>
          </a:p>
          <a:p>
            <a:pPr marL="0" indent="0" algn="ctr" rtl="0">
              <a:buNone/>
            </a:pPr>
            <a:endParaRPr lang="en-US" sz="1800" b="1" dirty="0"/>
          </a:p>
          <a:p>
            <a:pPr marL="0" indent="0" algn="ctr" rtl="0">
              <a:buNone/>
            </a:pPr>
            <a:endParaRPr lang="en-US" sz="1800" b="1" dirty="0" smtClean="0"/>
          </a:p>
          <a:p>
            <a:pPr marL="0" indent="0" algn="ctr" rtl="0">
              <a:buNone/>
            </a:pPr>
            <a:endParaRPr lang="en-US" sz="1800" b="1" dirty="0" smtClean="0"/>
          </a:p>
          <a:p>
            <a:pPr marL="0" indent="0" algn="ctr" rtl="0">
              <a:buNone/>
            </a:pPr>
            <a:endParaRPr lang="en-US" sz="1800" b="1" dirty="0"/>
          </a:p>
          <a:p>
            <a:pPr marL="0" indent="0" algn="l" rtl="0">
              <a:buNone/>
            </a:pPr>
            <a:r>
              <a:rPr lang="en-US" sz="1800" b="1" dirty="0" smtClean="0"/>
              <a:t>                                                                            Response</a:t>
            </a:r>
          </a:p>
          <a:p>
            <a:pPr marL="0" indent="0" algn="l" rtl="0">
              <a:buNone/>
            </a:pPr>
            <a:endParaRPr lang="en-US" sz="1800" b="1" dirty="0"/>
          </a:p>
          <a:p>
            <a:pPr marL="0" indent="0" algn="l" rtl="0">
              <a:buNone/>
            </a:pPr>
            <a:endParaRPr lang="en-US" sz="1800" b="1" dirty="0"/>
          </a:p>
          <a:p>
            <a:pPr marL="0" indent="0" algn="l" rtl="0">
              <a:buNone/>
            </a:pPr>
            <a:r>
              <a:rPr lang="en-US" sz="1800" b="1" dirty="0" smtClean="0"/>
              <a:t>                    No response</a:t>
            </a:r>
          </a:p>
          <a:p>
            <a:pPr marL="0" indent="0" algn="l" rtl="0">
              <a:buNone/>
            </a:pPr>
            <a:r>
              <a:rPr lang="en-US" sz="1800" b="1" dirty="0"/>
              <a:t> </a:t>
            </a:r>
            <a:r>
              <a:rPr lang="en-US" sz="1800" b="1" dirty="0" smtClean="0"/>
              <a:t>                                                                                                               other explanation</a:t>
            </a:r>
          </a:p>
        </p:txBody>
      </p:sp>
      <p:sp>
        <p:nvSpPr>
          <p:cNvPr id="2" name="Rounded Rectangle 1"/>
          <p:cNvSpPr/>
          <p:nvPr/>
        </p:nvSpPr>
        <p:spPr>
          <a:xfrm>
            <a:off x="1841679" y="540914"/>
            <a:ext cx="3155324" cy="1532586"/>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smtClean="0">
                <a:solidFill>
                  <a:schemeClr val="tx1"/>
                </a:solidFill>
              </a:rPr>
              <a:t>Clinical findings of MAHA</a:t>
            </a:r>
            <a:endParaRPr lang="ar-IQ" sz="2000" b="1" dirty="0">
              <a:solidFill>
                <a:schemeClr val="tx1"/>
              </a:solidFill>
            </a:endParaRPr>
          </a:p>
        </p:txBody>
      </p:sp>
      <p:sp>
        <p:nvSpPr>
          <p:cNvPr id="4" name="Rounded Rectangle 3"/>
          <p:cNvSpPr/>
          <p:nvPr/>
        </p:nvSpPr>
        <p:spPr>
          <a:xfrm>
            <a:off x="7675809" y="437883"/>
            <a:ext cx="2498502" cy="1893193"/>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smtClean="0">
                <a:solidFill>
                  <a:schemeClr val="tx1"/>
                </a:solidFill>
              </a:rPr>
              <a:t>Sepsis</a:t>
            </a:r>
          </a:p>
          <a:p>
            <a:pPr algn="ctr"/>
            <a:r>
              <a:rPr lang="en-US" sz="2000" b="1" dirty="0" smtClean="0">
                <a:solidFill>
                  <a:schemeClr val="tx1"/>
                </a:solidFill>
              </a:rPr>
              <a:t>Malignancy</a:t>
            </a:r>
          </a:p>
          <a:p>
            <a:pPr algn="ctr"/>
            <a:r>
              <a:rPr lang="en-US" sz="2000" b="1" dirty="0" smtClean="0">
                <a:solidFill>
                  <a:schemeClr val="tx1"/>
                </a:solidFill>
              </a:rPr>
              <a:t>DIC</a:t>
            </a:r>
          </a:p>
          <a:p>
            <a:pPr algn="ctr"/>
            <a:r>
              <a:rPr lang="en-US" sz="2000" b="1" dirty="0" smtClean="0">
                <a:solidFill>
                  <a:schemeClr val="tx1"/>
                </a:solidFill>
              </a:rPr>
              <a:t>Medications</a:t>
            </a:r>
            <a:endParaRPr lang="ar-IQ" sz="2000" b="1" dirty="0">
              <a:solidFill>
                <a:schemeClr val="tx1"/>
              </a:solidFill>
            </a:endParaRPr>
          </a:p>
        </p:txBody>
      </p:sp>
      <p:sp>
        <p:nvSpPr>
          <p:cNvPr id="5" name="Rounded Rectangle 4"/>
          <p:cNvSpPr/>
          <p:nvPr/>
        </p:nvSpPr>
        <p:spPr>
          <a:xfrm>
            <a:off x="2485622" y="2572557"/>
            <a:ext cx="1867437" cy="96591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smtClean="0">
                <a:solidFill>
                  <a:schemeClr val="tx1"/>
                </a:solidFill>
              </a:rPr>
              <a:t>PEX (2-3days)</a:t>
            </a:r>
            <a:endParaRPr lang="ar-IQ" sz="2000" b="1" dirty="0">
              <a:solidFill>
                <a:schemeClr val="tx1"/>
              </a:solidFill>
            </a:endParaRPr>
          </a:p>
        </p:txBody>
      </p:sp>
      <p:sp>
        <p:nvSpPr>
          <p:cNvPr id="6" name="Rounded Rectangle 5"/>
          <p:cNvSpPr/>
          <p:nvPr/>
        </p:nvSpPr>
        <p:spPr>
          <a:xfrm>
            <a:off x="6413679" y="2557268"/>
            <a:ext cx="3103808" cy="96591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smtClean="0">
                <a:solidFill>
                  <a:schemeClr val="tx1"/>
                </a:solidFill>
              </a:rPr>
              <a:t>Continue until normal plt and LDH</a:t>
            </a:r>
            <a:endParaRPr lang="ar-IQ" sz="2000" b="1" dirty="0">
              <a:solidFill>
                <a:schemeClr val="tx1"/>
              </a:solidFill>
            </a:endParaRPr>
          </a:p>
        </p:txBody>
      </p:sp>
      <p:sp>
        <p:nvSpPr>
          <p:cNvPr id="7" name="Rounded Rectangle 6"/>
          <p:cNvSpPr/>
          <p:nvPr/>
        </p:nvSpPr>
        <p:spPr>
          <a:xfrm>
            <a:off x="1146221" y="4301545"/>
            <a:ext cx="2009104" cy="837126"/>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smtClean="0">
                <a:solidFill>
                  <a:schemeClr val="tx1"/>
                </a:solidFill>
              </a:rPr>
              <a:t>ADAMTS13 activity &lt; 10%</a:t>
            </a:r>
            <a:endParaRPr lang="ar-IQ" sz="2000" b="1" dirty="0">
              <a:solidFill>
                <a:schemeClr val="tx1"/>
              </a:solidFill>
            </a:endParaRPr>
          </a:p>
        </p:txBody>
      </p:sp>
      <p:sp>
        <p:nvSpPr>
          <p:cNvPr id="8" name="Rounded Rectangle 7"/>
          <p:cNvSpPr/>
          <p:nvPr/>
        </p:nvSpPr>
        <p:spPr>
          <a:xfrm>
            <a:off x="3541689" y="4304764"/>
            <a:ext cx="2125015" cy="837126"/>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smtClean="0">
                <a:solidFill>
                  <a:schemeClr val="tx1"/>
                </a:solidFill>
              </a:rPr>
              <a:t>ADAMTS13 activity ≥ 10%</a:t>
            </a:r>
            <a:endParaRPr lang="ar-IQ" sz="2000" b="1" dirty="0">
              <a:solidFill>
                <a:schemeClr val="tx1"/>
              </a:solidFill>
            </a:endParaRPr>
          </a:p>
        </p:txBody>
      </p:sp>
      <p:sp>
        <p:nvSpPr>
          <p:cNvPr id="9" name="Rounded Rectangle 8"/>
          <p:cNvSpPr/>
          <p:nvPr/>
        </p:nvSpPr>
        <p:spPr>
          <a:xfrm>
            <a:off x="1146221" y="5450983"/>
            <a:ext cx="2009104" cy="850006"/>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smtClean="0">
                <a:solidFill>
                  <a:schemeClr val="tx1"/>
                </a:solidFill>
              </a:rPr>
              <a:t>Intensify PEX</a:t>
            </a:r>
          </a:p>
          <a:p>
            <a:pPr algn="ctr"/>
            <a:r>
              <a:rPr lang="en-US" sz="2000" b="1" dirty="0" smtClean="0">
                <a:solidFill>
                  <a:schemeClr val="tx1"/>
                </a:solidFill>
              </a:rPr>
              <a:t>Add IS</a:t>
            </a:r>
            <a:endParaRPr lang="ar-IQ" sz="2000" b="1" dirty="0">
              <a:solidFill>
                <a:schemeClr val="tx1"/>
              </a:solidFill>
            </a:endParaRPr>
          </a:p>
        </p:txBody>
      </p:sp>
      <p:sp>
        <p:nvSpPr>
          <p:cNvPr id="10" name="Rounded Rectangle 9"/>
          <p:cNvSpPr/>
          <p:nvPr/>
        </p:nvSpPr>
        <p:spPr>
          <a:xfrm>
            <a:off x="3541689" y="5450983"/>
            <a:ext cx="2125015" cy="850007"/>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smtClean="0">
                <a:solidFill>
                  <a:schemeClr val="tx1"/>
                </a:solidFill>
              </a:rPr>
              <a:t>Consider </a:t>
            </a:r>
            <a:r>
              <a:rPr lang="en-US" sz="2000" b="1" dirty="0" err="1" smtClean="0">
                <a:solidFill>
                  <a:schemeClr val="tx1"/>
                </a:solidFill>
              </a:rPr>
              <a:t>aHUS</a:t>
            </a:r>
            <a:endParaRPr lang="ar-IQ" sz="2000" b="1" dirty="0">
              <a:solidFill>
                <a:schemeClr val="tx1"/>
              </a:solidFill>
            </a:endParaRPr>
          </a:p>
        </p:txBody>
      </p:sp>
      <p:sp>
        <p:nvSpPr>
          <p:cNvPr id="11" name="Rounded Rectangle 10"/>
          <p:cNvSpPr/>
          <p:nvPr/>
        </p:nvSpPr>
        <p:spPr>
          <a:xfrm>
            <a:off x="8087932" y="5406709"/>
            <a:ext cx="2421228" cy="850006"/>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err="1" smtClean="0">
                <a:solidFill>
                  <a:schemeClr val="tx1"/>
                </a:solidFill>
              </a:rPr>
              <a:t>Eculizumab</a:t>
            </a:r>
            <a:endParaRPr lang="ar-IQ" sz="2000" b="1" dirty="0">
              <a:solidFill>
                <a:schemeClr val="tx1"/>
              </a:solidFill>
            </a:endParaRPr>
          </a:p>
        </p:txBody>
      </p:sp>
      <p:cxnSp>
        <p:nvCxnSpPr>
          <p:cNvPr id="13" name="Straight Arrow Connector 12"/>
          <p:cNvCxnSpPr/>
          <p:nvPr/>
        </p:nvCxnSpPr>
        <p:spPr>
          <a:xfrm flipV="1">
            <a:off x="5125792" y="1236373"/>
            <a:ext cx="2408349" cy="128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5" idx="0"/>
          </p:cNvCxnSpPr>
          <p:nvPr/>
        </p:nvCxnSpPr>
        <p:spPr>
          <a:xfrm>
            <a:off x="3419340" y="2073500"/>
            <a:ext cx="1" cy="49905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150774" y="4131698"/>
            <a:ext cx="1120460" cy="11189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271234" y="4134118"/>
            <a:ext cx="1210614" cy="965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271234" y="3553761"/>
            <a:ext cx="0" cy="5803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7" idx="2"/>
          </p:cNvCxnSpPr>
          <p:nvPr/>
        </p:nvCxnSpPr>
        <p:spPr>
          <a:xfrm>
            <a:off x="2150773" y="5138671"/>
            <a:ext cx="0" cy="3123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481848" y="5138671"/>
            <a:ext cx="0" cy="3123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6" idx="1"/>
          </p:cNvCxnSpPr>
          <p:nvPr/>
        </p:nvCxnSpPr>
        <p:spPr>
          <a:xfrm>
            <a:off x="4353059" y="3006212"/>
            <a:ext cx="2060620" cy="340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5666704" y="5769736"/>
            <a:ext cx="242122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666704" y="4720108"/>
            <a:ext cx="43659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10032642" y="2331076"/>
            <a:ext cx="0" cy="23890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65181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86258170"/>
              </p:ext>
            </p:extLst>
          </p:nvPr>
        </p:nvGraphicFramePr>
        <p:xfrm>
          <a:off x="0" y="0"/>
          <a:ext cx="12192000" cy="7175420"/>
        </p:xfrm>
        <a:graphic>
          <a:graphicData uri="http://schemas.openxmlformats.org/drawingml/2006/table">
            <a:tbl>
              <a:tblPr rtl="1" firstRow="1" bandRow="1">
                <a:tableStyleId>{5C22544A-7EE6-4342-B048-85BDC9FD1C3A}</a:tableStyleId>
              </a:tblPr>
              <a:tblGrid>
                <a:gridCol w="1524000"/>
                <a:gridCol w="1524000"/>
                <a:gridCol w="1524000"/>
                <a:gridCol w="1524000"/>
                <a:gridCol w="1524000"/>
                <a:gridCol w="1524000"/>
                <a:gridCol w="1524000"/>
                <a:gridCol w="1524000"/>
              </a:tblGrid>
              <a:tr h="1419938">
                <a:tc>
                  <a:txBody>
                    <a:bodyPr/>
                    <a:lstStyle/>
                    <a:p>
                      <a:pPr algn="ctr" rtl="1"/>
                      <a:endParaRPr lang="en-US" sz="2200" b="1" dirty="0" smtClean="0"/>
                    </a:p>
                    <a:p>
                      <a:pPr algn="ctr" rtl="1"/>
                      <a:r>
                        <a:rPr lang="en-US" sz="2200" b="1" dirty="0" smtClean="0"/>
                        <a:t>Renal impairment</a:t>
                      </a:r>
                      <a:endParaRPr lang="ar-IQ" sz="2200" b="1" dirty="0"/>
                    </a:p>
                  </a:txBody>
                  <a:tcPr/>
                </a:tc>
                <a:tc>
                  <a:txBody>
                    <a:bodyPr/>
                    <a:lstStyle/>
                    <a:p>
                      <a:pPr algn="ctr" rtl="1"/>
                      <a:endParaRPr lang="en-US" sz="2200" b="1" dirty="0" smtClean="0"/>
                    </a:p>
                    <a:p>
                      <a:pPr algn="ctr" rtl="1"/>
                      <a:r>
                        <a:rPr lang="en-US" sz="2200" b="1" dirty="0" smtClean="0"/>
                        <a:t>CNS </a:t>
                      </a:r>
                      <a:r>
                        <a:rPr lang="en-US" sz="2100" b="1" dirty="0" smtClean="0"/>
                        <a:t>manifestation</a:t>
                      </a:r>
                      <a:endParaRPr lang="ar-IQ" sz="2100" b="1" dirty="0"/>
                    </a:p>
                  </a:txBody>
                  <a:tcPr/>
                </a:tc>
                <a:tc>
                  <a:txBody>
                    <a:bodyPr/>
                    <a:lstStyle/>
                    <a:p>
                      <a:pPr algn="ctr" rtl="1"/>
                      <a:endParaRPr lang="en-US" sz="2200" b="1" dirty="0" smtClean="0"/>
                    </a:p>
                    <a:p>
                      <a:pPr algn="ctr" rtl="1"/>
                      <a:r>
                        <a:rPr lang="en-US" sz="2200" b="1" dirty="0" smtClean="0"/>
                        <a:t>ADAMTS13</a:t>
                      </a:r>
                      <a:endParaRPr lang="ar-IQ" sz="2200" b="1" dirty="0"/>
                    </a:p>
                  </a:txBody>
                  <a:tcPr/>
                </a:tc>
                <a:tc>
                  <a:txBody>
                    <a:bodyPr/>
                    <a:lstStyle/>
                    <a:p>
                      <a:pPr algn="ctr" rtl="1"/>
                      <a:endParaRPr lang="en-US" sz="2200" b="1" dirty="0" smtClean="0"/>
                    </a:p>
                    <a:p>
                      <a:pPr algn="ctr" rtl="1"/>
                      <a:r>
                        <a:rPr lang="en-US" sz="2200" b="1" dirty="0" smtClean="0"/>
                        <a:t>Complement</a:t>
                      </a:r>
                    </a:p>
                    <a:p>
                      <a:pPr algn="ctr" rtl="1"/>
                      <a:r>
                        <a:rPr lang="en-US" sz="2200" b="1" dirty="0" smtClean="0"/>
                        <a:t>(C3)</a:t>
                      </a:r>
                      <a:endParaRPr lang="ar-IQ" sz="2200" b="1" dirty="0"/>
                    </a:p>
                  </a:txBody>
                  <a:tcPr/>
                </a:tc>
                <a:tc>
                  <a:txBody>
                    <a:bodyPr/>
                    <a:lstStyle/>
                    <a:p>
                      <a:pPr algn="ctr" rtl="1"/>
                      <a:endParaRPr lang="en-US" sz="2200" b="1" dirty="0" smtClean="0"/>
                    </a:p>
                    <a:p>
                      <a:pPr algn="ctr" rtl="1"/>
                      <a:r>
                        <a:rPr lang="en-US" sz="2100" b="1" dirty="0" smtClean="0"/>
                        <a:t>Coagulopathy</a:t>
                      </a:r>
                    </a:p>
                    <a:p>
                      <a:pPr algn="ctr" rtl="1"/>
                      <a:r>
                        <a:rPr lang="en-US" sz="2200" b="1" dirty="0" smtClean="0"/>
                        <a:t>(PT,</a:t>
                      </a:r>
                      <a:r>
                        <a:rPr lang="en-US" sz="2200" b="1" baseline="0" dirty="0" smtClean="0"/>
                        <a:t> PTT, </a:t>
                      </a:r>
                    </a:p>
                    <a:p>
                      <a:pPr algn="ctr" rtl="1"/>
                      <a:r>
                        <a:rPr lang="en-US" sz="2200" b="1" baseline="0" dirty="0" smtClean="0"/>
                        <a:t>d-dimer)</a:t>
                      </a:r>
                      <a:endParaRPr lang="ar-IQ" sz="2200" b="1" dirty="0"/>
                    </a:p>
                  </a:txBody>
                  <a:tcPr/>
                </a:tc>
                <a:tc>
                  <a:txBody>
                    <a:bodyPr/>
                    <a:lstStyle/>
                    <a:p>
                      <a:pPr algn="ctr" rtl="1"/>
                      <a:endParaRPr lang="en-US" sz="2200" b="1" dirty="0" smtClean="0"/>
                    </a:p>
                    <a:p>
                      <a:pPr algn="ctr" rtl="1"/>
                      <a:r>
                        <a:rPr lang="en-US" sz="2200" b="1" dirty="0" smtClean="0"/>
                        <a:t>plt</a:t>
                      </a:r>
                      <a:endParaRPr lang="ar-IQ" sz="2200" b="1" dirty="0"/>
                    </a:p>
                  </a:txBody>
                  <a:tcPr/>
                </a:tc>
                <a:tc>
                  <a:txBody>
                    <a:bodyPr/>
                    <a:lstStyle/>
                    <a:p>
                      <a:pPr algn="ctr" rtl="1"/>
                      <a:endParaRPr lang="en-US" sz="2200" b="1" dirty="0" smtClean="0"/>
                    </a:p>
                    <a:p>
                      <a:pPr algn="ctr" rtl="1"/>
                      <a:r>
                        <a:rPr lang="en-US" sz="2200" b="1" dirty="0" smtClean="0"/>
                        <a:t>MAHA</a:t>
                      </a:r>
                    </a:p>
                    <a:p>
                      <a:pPr algn="ctr" rtl="1"/>
                      <a:r>
                        <a:rPr lang="en-US" sz="2200" b="1" dirty="0" smtClean="0"/>
                        <a:t>(</a:t>
                      </a:r>
                      <a:r>
                        <a:rPr lang="en-US" sz="2200" b="1" dirty="0" err="1" smtClean="0"/>
                        <a:t>schistcyte</a:t>
                      </a:r>
                      <a:r>
                        <a:rPr lang="en-US" sz="2200" b="1" dirty="0" smtClean="0"/>
                        <a:t>)</a:t>
                      </a:r>
                      <a:endParaRPr lang="ar-IQ" sz="2200" b="1" dirty="0"/>
                    </a:p>
                  </a:txBody>
                  <a:tcPr/>
                </a:tc>
                <a:tc>
                  <a:txBody>
                    <a:bodyPr/>
                    <a:lstStyle/>
                    <a:p>
                      <a:pPr algn="ctr" rtl="1"/>
                      <a:endParaRPr lang="en-US" sz="2200" b="1" dirty="0" smtClean="0"/>
                    </a:p>
                    <a:p>
                      <a:pPr algn="ctr" rtl="1"/>
                      <a:r>
                        <a:rPr lang="en-US" sz="2200" b="1" dirty="0" smtClean="0"/>
                        <a:t>Disease</a:t>
                      </a:r>
                      <a:endParaRPr lang="ar-IQ" sz="2200" b="1" dirty="0"/>
                    </a:p>
                  </a:txBody>
                  <a:tcPr/>
                </a:tc>
              </a:tr>
              <a:tr h="1359515">
                <a:tc>
                  <a:txBody>
                    <a:bodyPr/>
                    <a:lstStyle/>
                    <a:p>
                      <a:pPr algn="ctr" rtl="1"/>
                      <a:endParaRPr lang="en-US" sz="2200" b="1" dirty="0" smtClean="0"/>
                    </a:p>
                    <a:p>
                      <a:pPr algn="ctr" rtl="1"/>
                      <a:r>
                        <a:rPr lang="en-US" sz="2200" b="1" dirty="0" smtClean="0"/>
                        <a:t>+/-</a:t>
                      </a:r>
                      <a:endParaRPr lang="ar-IQ" sz="2200" b="1" dirty="0"/>
                    </a:p>
                  </a:txBody>
                  <a:tcPr/>
                </a:tc>
                <a:tc>
                  <a:txBody>
                    <a:bodyPr/>
                    <a:lstStyle/>
                    <a:p>
                      <a:pPr algn="ctr" rtl="1"/>
                      <a:endParaRPr lang="en-US" sz="2200" b="1" dirty="0" smtClean="0"/>
                    </a:p>
                    <a:p>
                      <a:pPr algn="ctr" rtl="1"/>
                      <a:r>
                        <a:rPr lang="en-US" sz="2200" b="1" dirty="0" smtClean="0"/>
                        <a:t>+/-</a:t>
                      </a:r>
                      <a:endParaRPr lang="ar-IQ" sz="2200" b="1" dirty="0"/>
                    </a:p>
                  </a:txBody>
                  <a:tcPr/>
                </a:tc>
                <a:tc>
                  <a:txBody>
                    <a:bodyPr/>
                    <a:lstStyle/>
                    <a:p>
                      <a:pPr algn="ctr" rtl="1"/>
                      <a:endParaRPr lang="en-US" sz="2200" b="1" dirty="0" smtClean="0"/>
                    </a:p>
                    <a:p>
                      <a:pPr algn="ctr" rtl="1"/>
                      <a:r>
                        <a:rPr lang="ar-IQ" sz="2200" b="1" dirty="0" smtClean="0"/>
                        <a:t>↔</a:t>
                      </a:r>
                      <a:endParaRPr lang="ar-IQ" sz="2200" b="1" dirty="0"/>
                    </a:p>
                  </a:txBody>
                  <a:tcPr/>
                </a:tc>
                <a:tc>
                  <a:txBody>
                    <a:bodyPr/>
                    <a:lstStyle/>
                    <a:p>
                      <a:pPr algn="ctr" rtl="1"/>
                      <a:endParaRPr lang="en-US" sz="2200" b="1" dirty="0" smtClean="0"/>
                    </a:p>
                    <a:p>
                      <a:pPr algn="ctr" rtl="1"/>
                      <a:r>
                        <a:rPr lang="ar-IQ" sz="2200" b="1" dirty="0" smtClean="0"/>
                        <a:t>↔</a:t>
                      </a:r>
                      <a:endParaRPr lang="ar-IQ" sz="2200" b="1" dirty="0"/>
                    </a:p>
                  </a:txBody>
                  <a:tcPr/>
                </a:tc>
                <a:tc>
                  <a:txBody>
                    <a:bodyPr/>
                    <a:lstStyle/>
                    <a:p>
                      <a:pPr algn="ctr" rtl="1"/>
                      <a:endParaRPr lang="en-US" sz="2200" b="1" dirty="0" smtClean="0"/>
                    </a:p>
                    <a:p>
                      <a:pPr algn="ctr" rtl="1"/>
                      <a:r>
                        <a:rPr lang="ar-IQ" sz="2200" b="1" dirty="0" smtClean="0"/>
                        <a:t>↑↑</a:t>
                      </a:r>
                      <a:endParaRPr lang="ar-IQ" sz="2200" b="1" dirty="0"/>
                    </a:p>
                  </a:txBody>
                  <a:tcPr/>
                </a:tc>
                <a:tc>
                  <a:txBody>
                    <a:bodyPr/>
                    <a:lstStyle/>
                    <a:p>
                      <a:pPr algn="ctr" rtl="1"/>
                      <a:endParaRPr lang="en-US" sz="2200" b="1" dirty="0" smtClean="0"/>
                    </a:p>
                    <a:p>
                      <a:pPr algn="ctr" rtl="1"/>
                      <a:r>
                        <a:rPr lang="ar-IQ" sz="2200" b="1" dirty="0" smtClean="0"/>
                        <a:t>↓</a:t>
                      </a:r>
                      <a:endParaRPr lang="ar-IQ" sz="2200" b="1" dirty="0"/>
                    </a:p>
                  </a:txBody>
                  <a:tcPr/>
                </a:tc>
                <a:tc>
                  <a:txBody>
                    <a:bodyPr/>
                    <a:lstStyle/>
                    <a:p>
                      <a:pPr algn="ctr" rtl="1"/>
                      <a:endParaRPr lang="en-US" sz="2200" b="1" dirty="0" smtClean="0"/>
                    </a:p>
                    <a:p>
                      <a:pPr algn="ctr" rtl="1"/>
                      <a:r>
                        <a:rPr lang="en-US" sz="2200" b="1" dirty="0" smtClean="0"/>
                        <a:t>+</a:t>
                      </a:r>
                      <a:endParaRPr lang="ar-IQ" sz="2200" b="1" dirty="0"/>
                    </a:p>
                  </a:txBody>
                  <a:tcPr/>
                </a:tc>
                <a:tc>
                  <a:txBody>
                    <a:bodyPr/>
                    <a:lstStyle/>
                    <a:p>
                      <a:pPr algn="ctr" rtl="1"/>
                      <a:endParaRPr lang="en-US" sz="2200" b="1" dirty="0" smtClean="0"/>
                    </a:p>
                    <a:p>
                      <a:pPr algn="ctr" rtl="1"/>
                      <a:r>
                        <a:rPr lang="en-US" sz="2200" b="1" dirty="0" smtClean="0"/>
                        <a:t>DIC</a:t>
                      </a:r>
                      <a:endParaRPr lang="ar-IQ" sz="2200" b="1" dirty="0"/>
                    </a:p>
                  </a:txBody>
                  <a:tcPr/>
                </a:tc>
              </a:tr>
              <a:tr h="1359515">
                <a:tc>
                  <a:txBody>
                    <a:bodyPr/>
                    <a:lstStyle/>
                    <a:p>
                      <a:pPr algn="ctr" rtl="1"/>
                      <a:endParaRPr lang="en-US" sz="2200" b="1" dirty="0" smtClean="0"/>
                    </a:p>
                    <a:p>
                      <a:pPr algn="ctr" rtl="1"/>
                      <a:r>
                        <a:rPr lang="en-US" sz="2200" b="1" dirty="0" smtClean="0"/>
                        <a:t>+</a:t>
                      </a:r>
                      <a:endParaRPr lang="ar-IQ" sz="2200" b="1" dirty="0"/>
                    </a:p>
                  </a:txBody>
                  <a:tcPr/>
                </a:tc>
                <a:tc>
                  <a:txBody>
                    <a:bodyPr/>
                    <a:lstStyle/>
                    <a:p>
                      <a:pPr algn="ctr" rtl="1"/>
                      <a:endParaRPr lang="en-US" sz="2200" b="1" dirty="0" smtClean="0"/>
                    </a:p>
                    <a:p>
                      <a:pPr algn="ctr" rtl="1"/>
                      <a:r>
                        <a:rPr lang="en-US" sz="2200" b="1" dirty="0" smtClean="0"/>
                        <a:t>++</a:t>
                      </a:r>
                      <a:endParaRPr lang="ar-IQ" sz="2200" b="1" dirty="0"/>
                    </a:p>
                  </a:txBody>
                  <a:tcPr/>
                </a:tc>
                <a:tc>
                  <a:txBody>
                    <a:bodyPr/>
                    <a:lstStyle/>
                    <a:p>
                      <a:pPr algn="ctr" rtl="1"/>
                      <a:endParaRPr lang="en-US" sz="2200" b="1" dirty="0" smtClean="0"/>
                    </a:p>
                    <a:p>
                      <a:pPr algn="ctr" rtl="1"/>
                      <a:r>
                        <a:rPr lang="ar-IQ" sz="2200" b="1" dirty="0" smtClean="0"/>
                        <a:t>↓</a:t>
                      </a:r>
                      <a:endParaRPr lang="ar-IQ" sz="2200" b="1" dirty="0"/>
                    </a:p>
                  </a:txBody>
                  <a:tcPr/>
                </a:tc>
                <a:tc>
                  <a:txBody>
                    <a:bodyPr/>
                    <a:lstStyle/>
                    <a:p>
                      <a:pPr algn="ctr" rtl="1"/>
                      <a:endParaRPr lang="en-US" sz="2200" b="1" dirty="0" smtClean="0"/>
                    </a:p>
                    <a:p>
                      <a:pPr algn="ctr" rtl="1"/>
                      <a:r>
                        <a:rPr lang="ar-IQ" sz="2200" b="1" dirty="0" smtClean="0"/>
                        <a:t>↔</a:t>
                      </a:r>
                      <a:endParaRPr lang="ar-IQ" sz="2200" b="1" dirty="0"/>
                    </a:p>
                  </a:txBody>
                  <a:tcPr/>
                </a:tc>
                <a:tc>
                  <a:txBody>
                    <a:bodyPr/>
                    <a:lstStyle/>
                    <a:p>
                      <a:pPr algn="ctr" rtl="1"/>
                      <a:endParaRPr lang="en-US" sz="2200" b="1" dirty="0" smtClean="0"/>
                    </a:p>
                    <a:p>
                      <a:pPr algn="ctr" rtl="1"/>
                      <a:r>
                        <a:rPr lang="ar-IQ" sz="2200" b="1" dirty="0" smtClean="0"/>
                        <a:t>↑↔</a:t>
                      </a:r>
                      <a:endParaRPr lang="ar-IQ" sz="2200" b="1" dirty="0"/>
                    </a:p>
                  </a:txBody>
                  <a:tcPr/>
                </a:tc>
                <a:tc>
                  <a:txBody>
                    <a:bodyPr/>
                    <a:lstStyle/>
                    <a:p>
                      <a:pPr algn="ctr" rtl="1"/>
                      <a:endParaRPr lang="en-US" sz="2200" b="1" dirty="0" smtClean="0"/>
                    </a:p>
                    <a:p>
                      <a:pPr algn="ctr" rtl="1"/>
                      <a:r>
                        <a:rPr lang="ar-IQ" sz="2200" b="1" dirty="0" smtClean="0"/>
                        <a:t>↓</a:t>
                      </a:r>
                      <a:endParaRPr lang="ar-IQ" sz="2200" b="1" dirty="0"/>
                    </a:p>
                  </a:txBody>
                  <a:tcPr/>
                </a:tc>
                <a:tc>
                  <a:txBody>
                    <a:bodyPr/>
                    <a:lstStyle/>
                    <a:p>
                      <a:pPr algn="ctr" rtl="1"/>
                      <a:endParaRPr lang="en-US" sz="2200" b="1" dirty="0" smtClean="0"/>
                    </a:p>
                    <a:p>
                      <a:pPr algn="ctr" rtl="1"/>
                      <a:r>
                        <a:rPr lang="en-US" sz="2200" b="1" dirty="0" smtClean="0"/>
                        <a:t>+</a:t>
                      </a:r>
                      <a:endParaRPr lang="ar-IQ" sz="2200" b="1" dirty="0"/>
                    </a:p>
                  </a:txBody>
                  <a:tcPr/>
                </a:tc>
                <a:tc>
                  <a:txBody>
                    <a:bodyPr/>
                    <a:lstStyle/>
                    <a:p>
                      <a:pPr algn="ctr" rtl="1"/>
                      <a:endParaRPr lang="en-US" sz="2200" b="1" dirty="0" smtClean="0"/>
                    </a:p>
                    <a:p>
                      <a:pPr algn="ctr" rtl="1"/>
                      <a:r>
                        <a:rPr lang="en-US" sz="2200" b="1" dirty="0" smtClean="0"/>
                        <a:t>TTP</a:t>
                      </a:r>
                      <a:endParaRPr lang="ar-IQ" sz="2200" b="1" dirty="0"/>
                    </a:p>
                  </a:txBody>
                  <a:tcPr/>
                </a:tc>
              </a:tr>
              <a:tr h="1359515">
                <a:tc>
                  <a:txBody>
                    <a:bodyPr/>
                    <a:lstStyle/>
                    <a:p>
                      <a:pPr algn="ctr" rtl="1"/>
                      <a:endParaRPr lang="en-US" sz="2200" b="1" dirty="0" smtClean="0"/>
                    </a:p>
                    <a:p>
                      <a:pPr algn="ctr" rtl="1"/>
                      <a:r>
                        <a:rPr lang="en-US" sz="2200" b="1" dirty="0" smtClean="0"/>
                        <a:t>++</a:t>
                      </a:r>
                      <a:endParaRPr lang="ar-IQ" sz="2200" b="1" dirty="0"/>
                    </a:p>
                  </a:txBody>
                  <a:tcPr/>
                </a:tc>
                <a:tc>
                  <a:txBody>
                    <a:bodyPr/>
                    <a:lstStyle/>
                    <a:p>
                      <a:pPr algn="ctr" rtl="1"/>
                      <a:endParaRPr lang="en-US" sz="2200" b="1" dirty="0" smtClean="0"/>
                    </a:p>
                    <a:p>
                      <a:pPr algn="ctr" rtl="1"/>
                      <a:r>
                        <a:rPr lang="en-US" sz="2200" b="1" dirty="0" smtClean="0"/>
                        <a:t>+/-</a:t>
                      </a:r>
                      <a:endParaRPr lang="ar-IQ" sz="2200" b="1" dirty="0"/>
                    </a:p>
                  </a:txBody>
                  <a:tcPr/>
                </a:tc>
                <a:tc>
                  <a:txBody>
                    <a:bodyPr/>
                    <a:lstStyle/>
                    <a:p>
                      <a:pPr algn="ctr" rtl="1"/>
                      <a:endParaRPr lang="en-US" sz="2200" b="1" dirty="0" smtClean="0"/>
                    </a:p>
                    <a:p>
                      <a:pPr algn="ctr" rtl="1"/>
                      <a:r>
                        <a:rPr lang="ar-IQ" sz="2200" b="1" dirty="0" smtClean="0"/>
                        <a:t>↔</a:t>
                      </a:r>
                      <a:endParaRPr lang="ar-IQ" sz="2200" b="1" dirty="0"/>
                    </a:p>
                  </a:txBody>
                  <a:tcPr/>
                </a:tc>
                <a:tc>
                  <a:txBody>
                    <a:bodyPr/>
                    <a:lstStyle/>
                    <a:p>
                      <a:pPr algn="ctr" rtl="1"/>
                      <a:endParaRPr lang="en-US" sz="2200" b="1" dirty="0" smtClean="0"/>
                    </a:p>
                    <a:p>
                      <a:pPr algn="ctr" rtl="1"/>
                      <a:r>
                        <a:rPr lang="ar-IQ" sz="2200" b="1" dirty="0" smtClean="0"/>
                        <a:t>↔</a:t>
                      </a:r>
                      <a:endParaRPr lang="ar-IQ" sz="2200" b="1" dirty="0"/>
                    </a:p>
                  </a:txBody>
                  <a:tcPr/>
                </a:tc>
                <a:tc>
                  <a:txBody>
                    <a:bodyPr/>
                    <a:lstStyle/>
                    <a:p>
                      <a:pPr algn="ctr" rtl="1"/>
                      <a:endParaRPr lang="en-US" sz="2200" b="1" dirty="0" smtClean="0"/>
                    </a:p>
                    <a:p>
                      <a:pPr algn="ctr" rtl="1"/>
                      <a:r>
                        <a:rPr lang="ar-IQ" sz="2200" b="1" dirty="0" smtClean="0"/>
                        <a:t>↑↔</a:t>
                      </a:r>
                      <a:endParaRPr lang="ar-IQ" sz="2200" b="1" dirty="0"/>
                    </a:p>
                  </a:txBody>
                  <a:tcPr/>
                </a:tc>
                <a:tc>
                  <a:txBody>
                    <a:bodyPr/>
                    <a:lstStyle/>
                    <a:p>
                      <a:pPr algn="ctr" rtl="1"/>
                      <a:endParaRPr lang="en-US" sz="2200" b="1" dirty="0" smtClean="0"/>
                    </a:p>
                    <a:p>
                      <a:pPr algn="ctr" rtl="1"/>
                      <a:r>
                        <a:rPr lang="ar-IQ" sz="2200" b="1" dirty="0" smtClean="0"/>
                        <a:t>↓</a:t>
                      </a:r>
                      <a:endParaRPr lang="ar-IQ" sz="2200" b="1" dirty="0"/>
                    </a:p>
                  </a:txBody>
                  <a:tcPr/>
                </a:tc>
                <a:tc>
                  <a:txBody>
                    <a:bodyPr/>
                    <a:lstStyle/>
                    <a:p>
                      <a:pPr algn="ctr" rtl="1"/>
                      <a:endParaRPr lang="en-US" sz="2200" b="1" dirty="0" smtClean="0"/>
                    </a:p>
                    <a:p>
                      <a:pPr algn="ctr" rtl="1"/>
                      <a:r>
                        <a:rPr lang="en-US" sz="2200" b="1" dirty="0" smtClean="0"/>
                        <a:t>+</a:t>
                      </a:r>
                      <a:endParaRPr lang="ar-IQ" sz="2200" b="1" dirty="0"/>
                    </a:p>
                  </a:txBody>
                  <a:tcPr/>
                </a:tc>
                <a:tc>
                  <a:txBody>
                    <a:bodyPr/>
                    <a:lstStyle/>
                    <a:p>
                      <a:pPr algn="ctr" rtl="1"/>
                      <a:endParaRPr lang="en-US" sz="2200" b="1" dirty="0" smtClean="0"/>
                    </a:p>
                    <a:p>
                      <a:pPr algn="ctr" rtl="1"/>
                      <a:r>
                        <a:rPr lang="en-US" sz="2200" b="1" dirty="0" err="1" smtClean="0"/>
                        <a:t>tHUS</a:t>
                      </a:r>
                      <a:endParaRPr lang="ar-IQ" sz="2200" b="1" dirty="0"/>
                    </a:p>
                  </a:txBody>
                  <a:tcPr/>
                </a:tc>
              </a:tr>
              <a:tr h="1359515">
                <a:tc>
                  <a:txBody>
                    <a:bodyPr/>
                    <a:lstStyle/>
                    <a:p>
                      <a:pPr algn="ctr" rtl="1"/>
                      <a:endParaRPr lang="en-US" sz="2200" b="1" dirty="0" smtClean="0"/>
                    </a:p>
                    <a:p>
                      <a:pPr algn="ctr" rtl="1"/>
                      <a:r>
                        <a:rPr lang="en-US" sz="2200" b="1" dirty="0" smtClean="0"/>
                        <a:t>++</a:t>
                      </a:r>
                      <a:endParaRPr lang="ar-IQ" sz="2200" b="1" dirty="0"/>
                    </a:p>
                  </a:txBody>
                  <a:tcPr/>
                </a:tc>
                <a:tc>
                  <a:txBody>
                    <a:bodyPr/>
                    <a:lstStyle/>
                    <a:p>
                      <a:pPr algn="ctr" rtl="1"/>
                      <a:endParaRPr lang="en-US" sz="2200" b="1" dirty="0" smtClean="0"/>
                    </a:p>
                    <a:p>
                      <a:pPr algn="ctr" rtl="1"/>
                      <a:r>
                        <a:rPr lang="en-US" sz="2200" b="1" dirty="0" smtClean="0"/>
                        <a:t>+/-</a:t>
                      </a:r>
                      <a:endParaRPr lang="ar-IQ" sz="2200" b="1" dirty="0"/>
                    </a:p>
                  </a:txBody>
                  <a:tcPr/>
                </a:tc>
                <a:tc>
                  <a:txBody>
                    <a:bodyPr/>
                    <a:lstStyle/>
                    <a:p>
                      <a:pPr algn="ctr" rtl="1"/>
                      <a:endParaRPr lang="en-US" sz="2200" b="1" dirty="0" smtClean="0"/>
                    </a:p>
                    <a:p>
                      <a:pPr algn="ctr" rtl="1"/>
                      <a:r>
                        <a:rPr lang="ar-IQ" sz="2200" b="1" dirty="0" smtClean="0"/>
                        <a:t>↔</a:t>
                      </a:r>
                      <a:endParaRPr lang="ar-IQ" sz="2200" b="1" dirty="0"/>
                    </a:p>
                  </a:txBody>
                  <a:tcPr/>
                </a:tc>
                <a:tc>
                  <a:txBody>
                    <a:bodyPr/>
                    <a:lstStyle/>
                    <a:p>
                      <a:pPr algn="ctr" rtl="1"/>
                      <a:endParaRPr lang="en-US" sz="2200" b="1" dirty="0" smtClean="0"/>
                    </a:p>
                    <a:p>
                      <a:pPr algn="ctr" rtl="1"/>
                      <a:r>
                        <a:rPr lang="ar-IQ" sz="2200" b="1" dirty="0" smtClean="0"/>
                        <a:t>↓</a:t>
                      </a:r>
                      <a:endParaRPr lang="ar-IQ" sz="2200" b="1" dirty="0"/>
                    </a:p>
                  </a:txBody>
                  <a:tcPr/>
                </a:tc>
                <a:tc>
                  <a:txBody>
                    <a:bodyPr/>
                    <a:lstStyle/>
                    <a:p>
                      <a:pPr algn="ctr" rtl="1"/>
                      <a:endParaRPr lang="en-US" sz="2200" b="1" dirty="0" smtClean="0"/>
                    </a:p>
                    <a:p>
                      <a:pPr algn="ctr" rtl="1"/>
                      <a:r>
                        <a:rPr lang="ar-IQ" sz="2200" b="1" dirty="0" smtClean="0"/>
                        <a:t>↑↔</a:t>
                      </a:r>
                      <a:endParaRPr lang="ar-IQ" sz="2200" b="1" dirty="0"/>
                    </a:p>
                  </a:txBody>
                  <a:tcPr/>
                </a:tc>
                <a:tc>
                  <a:txBody>
                    <a:bodyPr/>
                    <a:lstStyle/>
                    <a:p>
                      <a:pPr algn="ctr" rtl="1"/>
                      <a:endParaRPr lang="en-US" sz="2200" b="1" dirty="0" smtClean="0"/>
                    </a:p>
                    <a:p>
                      <a:pPr algn="ctr" rtl="1"/>
                      <a:r>
                        <a:rPr lang="ar-IQ" sz="2200" b="1" dirty="0" smtClean="0"/>
                        <a:t>↓</a:t>
                      </a:r>
                      <a:endParaRPr lang="ar-IQ" sz="2200" b="1" dirty="0"/>
                    </a:p>
                  </a:txBody>
                  <a:tcPr/>
                </a:tc>
                <a:tc>
                  <a:txBody>
                    <a:bodyPr/>
                    <a:lstStyle/>
                    <a:p>
                      <a:pPr algn="ctr" rtl="1"/>
                      <a:endParaRPr lang="en-US" sz="2200" b="1" dirty="0" smtClean="0"/>
                    </a:p>
                    <a:p>
                      <a:pPr algn="ctr" rtl="1"/>
                      <a:r>
                        <a:rPr lang="en-US" sz="2200" b="1" dirty="0" smtClean="0"/>
                        <a:t>+</a:t>
                      </a:r>
                      <a:endParaRPr lang="ar-IQ" sz="2200" b="1" dirty="0"/>
                    </a:p>
                  </a:txBody>
                  <a:tcPr/>
                </a:tc>
                <a:tc>
                  <a:txBody>
                    <a:bodyPr/>
                    <a:lstStyle/>
                    <a:p>
                      <a:pPr algn="ctr" rtl="1"/>
                      <a:endParaRPr lang="en-US" sz="2200" b="1" dirty="0" smtClean="0"/>
                    </a:p>
                    <a:p>
                      <a:pPr algn="ctr" rtl="1"/>
                      <a:r>
                        <a:rPr lang="en-US" sz="2200" b="1" dirty="0" err="1" smtClean="0"/>
                        <a:t>aHUS</a:t>
                      </a:r>
                      <a:endParaRPr lang="ar-IQ" sz="2200" b="1" dirty="0"/>
                    </a:p>
                  </a:txBody>
                  <a:tcPr/>
                </a:tc>
              </a:tr>
            </a:tbl>
          </a:graphicData>
        </a:graphic>
      </p:graphicFrame>
    </p:spTree>
    <p:extLst>
      <p:ext uri="{BB962C8B-B14F-4D97-AF65-F5344CB8AC3E}">
        <p14:creationId xmlns:p14="http://schemas.microsoft.com/office/powerpoint/2010/main" val="4015314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9092"/>
            <a:ext cx="10515600" cy="6156101"/>
          </a:xfrm>
        </p:spPr>
        <p:txBody>
          <a:bodyPr/>
          <a:lstStyle/>
          <a:p>
            <a:pPr marL="0" indent="0" algn="l">
              <a:buNone/>
            </a:pPr>
            <a:r>
              <a:rPr lang="en-US" dirty="0" smtClean="0"/>
              <a:t>- Persistent </a:t>
            </a:r>
            <a:r>
              <a:rPr lang="en-US" dirty="0"/>
              <a:t>hemolysis may result in the development of bilirubin </a:t>
            </a:r>
            <a:r>
              <a:rPr lang="en-US" b="1" dirty="0"/>
              <a:t>gallstones</a:t>
            </a:r>
            <a:r>
              <a:rPr lang="en-US" dirty="0"/>
              <a:t>; these patients may present with abdominal pain.</a:t>
            </a:r>
          </a:p>
          <a:p>
            <a:pPr algn="l"/>
            <a:endParaRPr lang="en-US" dirty="0"/>
          </a:p>
          <a:p>
            <a:pPr marL="0" indent="0" algn="l">
              <a:buNone/>
            </a:pPr>
            <a:r>
              <a:rPr lang="en-US" dirty="0" smtClean="0"/>
              <a:t>- Bronze </a:t>
            </a:r>
            <a:r>
              <a:rPr lang="en-US" dirty="0"/>
              <a:t>skin color and diabetes occur in hematosiderosis; iron overload may occur in patients who have received </a:t>
            </a:r>
            <a:r>
              <a:rPr lang="en-US" b="1" dirty="0"/>
              <a:t>multiple transfusions</a:t>
            </a:r>
            <a:r>
              <a:rPr lang="en-US" dirty="0"/>
              <a:t> or those who have been administered iron therapy erroneously.</a:t>
            </a:r>
          </a:p>
          <a:p>
            <a:pPr algn="l"/>
            <a:endParaRPr lang="en-US" dirty="0"/>
          </a:p>
          <a:p>
            <a:pPr marL="0" indent="0" algn="l">
              <a:buNone/>
            </a:pPr>
            <a:r>
              <a:rPr lang="en-US" dirty="0" smtClean="0"/>
              <a:t>- Dark </a:t>
            </a:r>
            <a:r>
              <a:rPr lang="en-US" dirty="0"/>
              <a:t>urine may be due to </a:t>
            </a:r>
            <a:r>
              <a:rPr lang="en-US" dirty="0" smtClean="0"/>
              <a:t>hemoglobinuria </a:t>
            </a:r>
            <a:r>
              <a:rPr lang="en-US" dirty="0" smtClean="0"/>
              <a:t>or increased urobilinogen.</a:t>
            </a:r>
            <a:endParaRPr lang="en-US" dirty="0"/>
          </a:p>
          <a:p>
            <a:pPr algn="l"/>
            <a:endParaRPr lang="en-US" dirty="0"/>
          </a:p>
          <a:p>
            <a:pPr marL="0" indent="0" algn="l">
              <a:buNone/>
            </a:pPr>
            <a:r>
              <a:rPr lang="en-US" dirty="0" smtClean="0"/>
              <a:t>- In </a:t>
            </a:r>
            <a:r>
              <a:rPr lang="en-US" dirty="0"/>
              <a:t>addition to hemolysis, patients with thrombotic thrombocytopenic purpura (TTP) may experience fever, neurologic signs, renal failure, and thrombocytopenia.</a:t>
            </a:r>
            <a:endParaRPr lang="ar-IQ" dirty="0"/>
          </a:p>
        </p:txBody>
      </p:sp>
    </p:spTree>
    <p:extLst>
      <p:ext uri="{BB962C8B-B14F-4D97-AF65-F5344CB8AC3E}">
        <p14:creationId xmlns:p14="http://schemas.microsoft.com/office/powerpoint/2010/main" val="2435932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1972"/>
            <a:ext cx="10515600" cy="6207617"/>
          </a:xfrm>
        </p:spPr>
        <p:txBody>
          <a:bodyPr>
            <a:normAutofit/>
          </a:bodyPr>
          <a:lstStyle/>
          <a:p>
            <a:pPr marL="0" indent="0" algn="l">
              <a:buNone/>
            </a:pPr>
            <a:endParaRPr lang="en-US" sz="3200" dirty="0" smtClean="0"/>
          </a:p>
          <a:p>
            <a:pPr marL="0" indent="0" algn="l">
              <a:buNone/>
            </a:pPr>
            <a:r>
              <a:rPr lang="en-US" sz="3200" dirty="0" smtClean="0"/>
              <a:t>- Leg </a:t>
            </a:r>
            <a:r>
              <a:rPr lang="en-US" sz="3200" dirty="0"/>
              <a:t>ulcers may develop in patients with sickle cell anemia and other hemolytic disorders, as a result of decreased red blood cell (RBC) deformability and endothelial changes.</a:t>
            </a:r>
          </a:p>
          <a:p>
            <a:pPr algn="l"/>
            <a:endParaRPr lang="en-US" sz="3200" dirty="0"/>
          </a:p>
          <a:p>
            <a:pPr marL="0" indent="0" algn="l">
              <a:buNone/>
            </a:pPr>
            <a:r>
              <a:rPr lang="en-US" sz="3200" dirty="0" smtClean="0"/>
              <a:t>- Venous </a:t>
            </a:r>
            <a:r>
              <a:rPr lang="en-US" sz="3200" dirty="0"/>
              <a:t>thromboembolism occurs in %</a:t>
            </a:r>
            <a:r>
              <a:rPr lang="en-US" sz="3200" dirty="0" smtClean="0"/>
              <a:t> </a:t>
            </a:r>
            <a:r>
              <a:rPr lang="en-US" sz="3200" dirty="0"/>
              <a:t>of adults with warm autoimmune hemolytic </a:t>
            </a:r>
            <a:r>
              <a:rPr lang="en-US" sz="3200" dirty="0" smtClean="0"/>
              <a:t>anemia</a:t>
            </a:r>
            <a:r>
              <a:rPr lang="en-US" sz="3200" dirty="0"/>
              <a:t>.</a:t>
            </a:r>
            <a:r>
              <a:rPr lang="en-US" sz="3200" dirty="0" smtClean="0"/>
              <a:t>  </a:t>
            </a:r>
            <a:r>
              <a:rPr lang="en-US" sz="3200" dirty="0"/>
              <a:t>Children with hereditary spherocytosis (HS) are also at increased risk for thrombosis especially </a:t>
            </a:r>
            <a:r>
              <a:rPr lang="en-US" sz="3200" dirty="0" smtClean="0"/>
              <a:t> </a:t>
            </a:r>
            <a:r>
              <a:rPr lang="en-US" sz="3200" dirty="0"/>
              <a:t>in </a:t>
            </a:r>
            <a:r>
              <a:rPr lang="en-US" sz="3200" dirty="0" smtClean="0"/>
              <a:t>those who </a:t>
            </a:r>
            <a:r>
              <a:rPr lang="en-US" sz="3200" dirty="0"/>
              <a:t>are experiencing a hemolytic crisis</a:t>
            </a:r>
            <a:r>
              <a:rPr lang="en-US" sz="3200" dirty="0" smtClean="0"/>
              <a:t>.</a:t>
            </a:r>
          </a:p>
          <a:p>
            <a:pPr marL="0" indent="0" algn="l">
              <a:buNone/>
            </a:pPr>
            <a:endParaRPr lang="en-US" sz="3200" dirty="0" smtClean="0"/>
          </a:p>
          <a:p>
            <a:pPr marL="0" indent="0" algn="l">
              <a:buNone/>
            </a:pPr>
            <a:r>
              <a:rPr lang="en-US" sz="3200" dirty="0" smtClean="0"/>
              <a:t>- Patients with PNH may present with pancytopenia and/or thrombotic events </a:t>
            </a:r>
            <a:endParaRPr lang="ar-IQ" sz="3200" dirty="0"/>
          </a:p>
        </p:txBody>
      </p:sp>
    </p:spTree>
    <p:extLst>
      <p:ext uri="{BB962C8B-B14F-4D97-AF65-F5344CB8AC3E}">
        <p14:creationId xmlns:p14="http://schemas.microsoft.com/office/powerpoint/2010/main" val="1254264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1138</TotalTime>
  <Words>4964</Words>
  <Application>Microsoft Office PowerPoint</Application>
  <PresentationFormat>Widescreen</PresentationFormat>
  <Paragraphs>622</Paragraphs>
  <Slides>77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77</vt:i4>
      </vt:variant>
    </vt:vector>
  </HeadingPairs>
  <TitlesOfParts>
    <vt:vector size="82" baseType="lpstr">
      <vt:lpstr>Arial</vt:lpstr>
      <vt:lpstr>Calibri</vt:lpstr>
      <vt:lpstr>Calibri Light</vt:lpstr>
      <vt:lpstr>Times New Roman</vt:lpstr>
      <vt:lpstr>Office Theme</vt:lpstr>
      <vt:lpstr>Hemolytic Anemia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Hemolytic Anemia</dc:title>
  <dc:creator>DR.Ahmed Saker 2O11</dc:creator>
  <cp:lastModifiedBy>DR.Ahmed Saker 2O11</cp:lastModifiedBy>
  <cp:revision>108</cp:revision>
  <dcterms:created xsi:type="dcterms:W3CDTF">2020-01-25T15:11:56Z</dcterms:created>
  <dcterms:modified xsi:type="dcterms:W3CDTF">2021-01-07T18:58:23Z</dcterms:modified>
</cp:coreProperties>
</file>